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ppm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53" r:id="rId3"/>
    <p:sldId id="354" r:id="rId4"/>
    <p:sldId id="322" r:id="rId5"/>
    <p:sldId id="324" r:id="rId6"/>
    <p:sldId id="325" r:id="rId7"/>
    <p:sldId id="348" r:id="rId8"/>
    <p:sldId id="257" r:id="rId9"/>
    <p:sldId id="261" r:id="rId10"/>
    <p:sldId id="262" r:id="rId11"/>
    <p:sldId id="259" r:id="rId12"/>
    <p:sldId id="260" r:id="rId13"/>
    <p:sldId id="258" r:id="rId14"/>
    <p:sldId id="328" r:id="rId15"/>
    <p:sldId id="326" r:id="rId16"/>
    <p:sldId id="349" r:id="rId17"/>
    <p:sldId id="351" r:id="rId18"/>
    <p:sldId id="352" r:id="rId19"/>
    <p:sldId id="342" r:id="rId20"/>
    <p:sldId id="263" r:id="rId21"/>
    <p:sldId id="264" r:id="rId22"/>
    <p:sldId id="265" r:id="rId23"/>
    <p:sldId id="299" r:id="rId24"/>
    <p:sldId id="343" r:id="rId25"/>
    <p:sldId id="345" r:id="rId26"/>
    <p:sldId id="344" r:id="rId27"/>
    <p:sldId id="346" r:id="rId28"/>
    <p:sldId id="347" r:id="rId29"/>
    <p:sldId id="302" r:id="rId30"/>
    <p:sldId id="300" r:id="rId31"/>
    <p:sldId id="301" r:id="rId32"/>
    <p:sldId id="266" r:id="rId33"/>
    <p:sldId id="330" r:id="rId34"/>
    <p:sldId id="267" r:id="rId35"/>
    <p:sldId id="331" r:id="rId36"/>
    <p:sldId id="268" r:id="rId37"/>
    <p:sldId id="339" r:id="rId38"/>
    <p:sldId id="270" r:id="rId39"/>
    <p:sldId id="271" r:id="rId40"/>
    <p:sldId id="327" r:id="rId41"/>
    <p:sldId id="272" r:id="rId42"/>
    <p:sldId id="332" r:id="rId43"/>
    <p:sldId id="273" r:id="rId44"/>
    <p:sldId id="269" r:id="rId45"/>
    <p:sldId id="303" r:id="rId46"/>
    <p:sldId id="333" r:id="rId47"/>
    <p:sldId id="334" r:id="rId48"/>
    <p:sldId id="335" r:id="rId49"/>
    <p:sldId id="336" r:id="rId50"/>
    <p:sldId id="337" r:id="rId51"/>
    <p:sldId id="304" r:id="rId52"/>
    <p:sldId id="297" r:id="rId5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4E68F6-0965-40D9-90D4-EED14D941FFE}" v="30" dt="2020-04-24T10:49:24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43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an jenab" userId="4b6aa8b6f6d0f8e0" providerId="LiveId" clId="{D14E68F6-0965-40D9-90D4-EED14D941FFE}"/>
    <pc:docChg chg="undo custSel addSld modSld">
      <pc:chgData name="kian jenab" userId="4b6aa8b6f6d0f8e0" providerId="LiveId" clId="{D14E68F6-0965-40D9-90D4-EED14D941FFE}" dt="2020-04-24T10:49:24.036" v="628"/>
      <pc:docMkLst>
        <pc:docMk/>
      </pc:docMkLst>
      <pc:sldChg chg="addSp modSp">
        <pc:chgData name="kian jenab" userId="4b6aa8b6f6d0f8e0" providerId="LiveId" clId="{D14E68F6-0965-40D9-90D4-EED14D941FFE}" dt="2020-04-24T01:56:15.546" v="365" actId="14100"/>
        <pc:sldMkLst>
          <pc:docMk/>
          <pc:sldMk cId="1307944834" sldId="264"/>
        </pc:sldMkLst>
        <pc:spChg chg="mod">
          <ac:chgData name="kian jenab" userId="4b6aa8b6f6d0f8e0" providerId="LiveId" clId="{D14E68F6-0965-40D9-90D4-EED14D941FFE}" dt="2020-04-24T01:41:36.719" v="308" actId="108"/>
          <ac:spMkLst>
            <pc:docMk/>
            <pc:sldMk cId="1307944834" sldId="264"/>
            <ac:spMk id="2" creationId="{5B48B745-93B2-4D64-8D5B-96660FBA3EB0}"/>
          </ac:spMkLst>
        </pc:spChg>
        <pc:spChg chg="mod">
          <ac:chgData name="kian jenab" userId="4b6aa8b6f6d0f8e0" providerId="LiveId" clId="{D14E68F6-0965-40D9-90D4-EED14D941FFE}" dt="2020-04-24T01:55:17.709" v="355" actId="27636"/>
          <ac:spMkLst>
            <pc:docMk/>
            <pc:sldMk cId="1307944834" sldId="264"/>
            <ac:spMk id="3" creationId="{2D8AECF0-D852-4D7D-B587-12B69697D8E9}"/>
          </ac:spMkLst>
        </pc:spChg>
        <pc:picChg chg="add mod">
          <ac:chgData name="kian jenab" userId="4b6aa8b6f6d0f8e0" providerId="LiveId" clId="{D14E68F6-0965-40D9-90D4-EED14D941FFE}" dt="2020-04-24T01:35:03.416" v="132" actId="14100"/>
          <ac:picMkLst>
            <pc:docMk/>
            <pc:sldMk cId="1307944834" sldId="264"/>
            <ac:picMk id="5" creationId="{B9886D89-74FD-4D8D-B1EF-6395031FED12}"/>
          </ac:picMkLst>
        </pc:picChg>
        <pc:picChg chg="add mod modCrop">
          <ac:chgData name="kian jenab" userId="4b6aa8b6f6d0f8e0" providerId="LiveId" clId="{D14E68F6-0965-40D9-90D4-EED14D941FFE}" dt="2020-04-24T01:56:15.546" v="365" actId="14100"/>
          <ac:picMkLst>
            <pc:docMk/>
            <pc:sldMk cId="1307944834" sldId="264"/>
            <ac:picMk id="7" creationId="{5CEA5D69-0930-4FF3-845E-67441AE6BA29}"/>
          </ac:picMkLst>
        </pc:picChg>
        <pc:picChg chg="add mod modCrop">
          <ac:chgData name="kian jenab" userId="4b6aa8b6f6d0f8e0" providerId="LiveId" clId="{D14E68F6-0965-40D9-90D4-EED14D941FFE}" dt="2020-04-24T01:55:40.728" v="362" actId="14100"/>
          <ac:picMkLst>
            <pc:docMk/>
            <pc:sldMk cId="1307944834" sldId="264"/>
            <ac:picMk id="8" creationId="{D6F379F8-1DCE-4571-A35C-F6CBBB479515}"/>
          </ac:picMkLst>
        </pc:picChg>
        <pc:picChg chg="add mod">
          <ac:chgData name="kian jenab" userId="4b6aa8b6f6d0f8e0" providerId="LiveId" clId="{D14E68F6-0965-40D9-90D4-EED14D941FFE}" dt="2020-04-24T01:55:47.135" v="363" actId="1076"/>
          <ac:picMkLst>
            <pc:docMk/>
            <pc:sldMk cId="1307944834" sldId="264"/>
            <ac:picMk id="10" creationId="{54F0AE87-8514-4032-A95A-0FF25B60FF30}"/>
          </ac:picMkLst>
        </pc:picChg>
      </pc:sldChg>
      <pc:sldChg chg="addSp delSp modSp add">
        <pc:chgData name="kian jenab" userId="4b6aa8b6f6d0f8e0" providerId="LiveId" clId="{D14E68F6-0965-40D9-90D4-EED14D941FFE}" dt="2020-04-24T02:20:45.595" v="627" actId="1076"/>
        <pc:sldMkLst>
          <pc:docMk/>
          <pc:sldMk cId="2905377192" sldId="265"/>
        </pc:sldMkLst>
        <pc:spChg chg="mod">
          <ac:chgData name="kian jenab" userId="4b6aa8b6f6d0f8e0" providerId="LiveId" clId="{D14E68F6-0965-40D9-90D4-EED14D941FFE}" dt="2020-04-24T02:19:22.499" v="618" actId="404"/>
          <ac:spMkLst>
            <pc:docMk/>
            <pc:sldMk cId="2905377192" sldId="265"/>
            <ac:spMk id="2" creationId="{228F5233-2FF3-46F0-80D0-BEC89DD8C160}"/>
          </ac:spMkLst>
        </pc:spChg>
        <pc:spChg chg="del">
          <ac:chgData name="kian jenab" userId="4b6aa8b6f6d0f8e0" providerId="LiveId" clId="{D14E68F6-0965-40D9-90D4-EED14D941FFE}" dt="2020-04-24T01:48:51.185" v="326"/>
          <ac:spMkLst>
            <pc:docMk/>
            <pc:sldMk cId="2905377192" sldId="265"/>
            <ac:spMk id="3" creationId="{C1895918-1049-4D7C-8438-AA5F7E06435C}"/>
          </ac:spMkLst>
        </pc:spChg>
        <pc:spChg chg="add mod">
          <ac:chgData name="kian jenab" userId="4b6aa8b6f6d0f8e0" providerId="LiveId" clId="{D14E68F6-0965-40D9-90D4-EED14D941FFE}" dt="2020-04-24T02:16:03.877" v="571" actId="20577"/>
          <ac:spMkLst>
            <pc:docMk/>
            <pc:sldMk cId="2905377192" sldId="265"/>
            <ac:spMk id="9" creationId="{221D5C2E-F583-4838-88A8-B8EF011DF416}"/>
          </ac:spMkLst>
        </pc:spChg>
        <pc:picChg chg="add del mod">
          <ac:chgData name="kian jenab" userId="4b6aa8b6f6d0f8e0" providerId="LiveId" clId="{D14E68F6-0965-40D9-90D4-EED14D941FFE}" dt="2020-04-24T01:57:06.846" v="366" actId="478"/>
          <ac:picMkLst>
            <pc:docMk/>
            <pc:sldMk cId="2905377192" sldId="265"/>
            <ac:picMk id="5" creationId="{D5417ED8-5B4F-41C3-9F81-1522219E4096}"/>
          </ac:picMkLst>
        </pc:picChg>
        <pc:picChg chg="add del mod">
          <ac:chgData name="kian jenab" userId="4b6aa8b6f6d0f8e0" providerId="LiveId" clId="{D14E68F6-0965-40D9-90D4-EED14D941FFE}" dt="2020-04-24T01:49:00.112" v="331" actId="478"/>
          <ac:picMkLst>
            <pc:docMk/>
            <pc:sldMk cId="2905377192" sldId="265"/>
            <ac:picMk id="7" creationId="{F9F1D2EB-6DA9-4A47-8DAD-383C4C069DAB}"/>
          </ac:picMkLst>
        </pc:picChg>
        <pc:picChg chg="add mod">
          <ac:chgData name="kian jenab" userId="4b6aa8b6f6d0f8e0" providerId="LiveId" clId="{D14E68F6-0965-40D9-90D4-EED14D941FFE}" dt="2020-04-24T02:19:36.343" v="619" actId="1076"/>
          <ac:picMkLst>
            <pc:docMk/>
            <pc:sldMk cId="2905377192" sldId="265"/>
            <ac:picMk id="11" creationId="{A87DBD69-D986-44B8-9829-EF3A0CB1F6F5}"/>
          </ac:picMkLst>
        </pc:picChg>
        <pc:picChg chg="add mod">
          <ac:chgData name="kian jenab" userId="4b6aa8b6f6d0f8e0" providerId="LiveId" clId="{D14E68F6-0965-40D9-90D4-EED14D941FFE}" dt="2020-04-24T02:19:36.343" v="619" actId="1076"/>
          <ac:picMkLst>
            <pc:docMk/>
            <pc:sldMk cId="2905377192" sldId="265"/>
            <ac:picMk id="13" creationId="{4BAC084D-26E4-4C00-AF9B-ECC0F7F80DF0}"/>
          </ac:picMkLst>
        </pc:picChg>
        <pc:picChg chg="add mod">
          <ac:chgData name="kian jenab" userId="4b6aa8b6f6d0f8e0" providerId="LiveId" clId="{D14E68F6-0965-40D9-90D4-EED14D941FFE}" dt="2020-04-24T02:16:11.030" v="572" actId="1076"/>
          <ac:picMkLst>
            <pc:docMk/>
            <pc:sldMk cId="2905377192" sldId="265"/>
            <ac:picMk id="15" creationId="{0C67EBA4-9DE8-42B2-9E94-119AD1215793}"/>
          </ac:picMkLst>
        </pc:picChg>
        <pc:picChg chg="add mod modCrop">
          <ac:chgData name="kian jenab" userId="4b6aa8b6f6d0f8e0" providerId="LiveId" clId="{D14E68F6-0965-40D9-90D4-EED14D941FFE}" dt="2020-04-24T02:20:45.595" v="627" actId="1076"/>
          <ac:picMkLst>
            <pc:docMk/>
            <pc:sldMk cId="2905377192" sldId="265"/>
            <ac:picMk id="17" creationId="{9FBB55A8-AD14-4EA7-A4D1-7251C91EF35A}"/>
          </ac:picMkLst>
        </pc:picChg>
      </pc:sldChg>
      <pc:sldChg chg="add">
        <pc:chgData name="kian jenab" userId="4b6aa8b6f6d0f8e0" providerId="LiveId" clId="{D14E68F6-0965-40D9-90D4-EED14D941FFE}" dt="2020-04-24T10:49:24.036" v="628"/>
        <pc:sldMkLst>
          <pc:docMk/>
          <pc:sldMk cId="1302294589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AF40E-2E58-4E24-AD50-46E46C7B4267}" type="datetimeFigureOut">
              <a:rPr lang="de-AT" smtClean="0"/>
              <a:t>13.09.2023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2DC51-C0D8-4024-83DF-5B61DB8B019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83645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2DC51-C0D8-4024-83DF-5B61DB8B0198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59651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2DC51-C0D8-4024-83DF-5B61DB8B0198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3386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2DC51-C0D8-4024-83DF-5B61DB8B0198}" type="slidenum">
              <a:rPr lang="de-AT" smtClean="0"/>
              <a:t>50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6005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E0B27-FB63-44CE-A058-68E1F5B61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6C0002-37BE-4027-B2D6-D76A759F9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E2C0F-211B-4368-86EF-B5E81132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7C746-D417-4B56-88C5-F8D121A51538}" type="datetimeFigureOut">
              <a:rPr lang="de-AT" smtClean="0"/>
              <a:t>13.09.2023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8E5A3-29CE-43A8-B5D4-B1E7999E7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C724F-EDA8-49A5-9C38-05368263F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DF33-7C1D-4B8E-9885-0CA6461E608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10525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8317A-2ECC-469C-BAD7-A548A9DB3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667F73-37F6-451E-9052-02DE0572C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AAF21-C22B-447E-BBC6-401C62FDF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7C746-D417-4B56-88C5-F8D121A51538}" type="datetimeFigureOut">
              <a:rPr lang="de-AT" smtClean="0"/>
              <a:t>13.09.2023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934EC-3B5D-4919-BB86-8EF4F0F0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C418A-D47E-4DA3-91E6-D088954D8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DF33-7C1D-4B8E-9885-0CA6461E608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26409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AE705D-A9FC-433E-9BB4-DE5E782C3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A673F-CA95-4E18-974B-EF6C9FE94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F77D2-B9A7-49A3-B98A-AB316652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7C746-D417-4B56-88C5-F8D121A51538}" type="datetimeFigureOut">
              <a:rPr lang="de-AT" smtClean="0"/>
              <a:t>13.09.2023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5190-FABD-4A55-B00B-58F8515A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71B77-7A03-426D-88C8-B75E3473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DF33-7C1D-4B8E-9885-0CA6461E608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8986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6740D-A650-49B6-8C7A-0A6F86E4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521DB-EBCA-40FC-A2ED-46BB1FFA6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C7EAC-FD53-474B-8B7C-F3666E8C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7C746-D417-4B56-88C5-F8D121A51538}" type="datetimeFigureOut">
              <a:rPr lang="de-AT" smtClean="0"/>
              <a:t>13.09.2023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E76F3-ABD1-4F8A-80B4-50B036252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325AA-5865-48A6-BBE8-DA108258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DF33-7C1D-4B8E-9885-0CA6461E608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234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321C-78ED-4734-8ACC-B71ACAF5D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A3D31-ACDD-48C5-8D59-7F111A1C3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3FDD-B94E-4E56-9963-FCBD09C5F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7C746-D417-4B56-88C5-F8D121A51538}" type="datetimeFigureOut">
              <a:rPr lang="de-AT" smtClean="0"/>
              <a:t>13.09.2023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1C4A2-B9DA-44AB-9FFC-B9F7BBBED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8CBFF-7687-4B54-9131-C4904734A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DF33-7C1D-4B8E-9885-0CA6461E608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62059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4621-7CBE-4713-BC37-69FFAA43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E6B41-673F-415D-878E-F62B9EF9B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74EE7-86D4-4A4D-B5D0-1B7AB568C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50CF2-846E-4621-8A1B-4391CB893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7C746-D417-4B56-88C5-F8D121A51538}" type="datetimeFigureOut">
              <a:rPr lang="de-AT" smtClean="0"/>
              <a:t>13.09.2023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0BB6B-543F-4BFC-9B0C-7D867195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B0DC0-6476-4BBB-BED1-0B42D9289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DF33-7C1D-4B8E-9885-0CA6461E608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12688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387CC-4905-4379-AE01-35E97F6C0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5EE88-F477-4787-B2E4-89237BB45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2E66C6-EABB-460E-88B2-2478B4E2B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08009D-16D4-4E9A-9B8D-C71AE10DD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F2EBFC-BEFC-4E5F-8EC7-B6CA42271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D0C34D-846E-49D6-85A5-4C7916EBA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7C746-D417-4B56-88C5-F8D121A51538}" type="datetimeFigureOut">
              <a:rPr lang="de-AT" smtClean="0"/>
              <a:t>13.09.2023</a:t>
            </a:fld>
            <a:endParaRPr lang="de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E24278-E84F-4318-84AE-008C0FAE2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3AA04D-A5DF-4236-9A73-B3C18C56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DF33-7C1D-4B8E-9885-0CA6461E608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6548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F4D45-B64E-4788-BDD6-279ACCD0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614331-A904-4D80-9CC5-F88A87519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7C746-D417-4B56-88C5-F8D121A51538}" type="datetimeFigureOut">
              <a:rPr lang="de-AT" smtClean="0"/>
              <a:t>13.09.2023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770E3-533F-4BF6-BECA-D15CD023C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0BFB03-4871-48A7-A824-3D3A009B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DF33-7C1D-4B8E-9885-0CA6461E608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2345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45DC3E-F9B6-4BE1-9C95-16B0CFA1E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7C746-D417-4B56-88C5-F8D121A51538}" type="datetimeFigureOut">
              <a:rPr lang="de-AT" smtClean="0"/>
              <a:t>13.09.2023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A3952-1672-4D8A-A6E8-6F1EE7E69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81074-EF0F-40EA-8339-6F780402C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DF33-7C1D-4B8E-9885-0CA6461E608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40600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0B16A-C830-43F1-B9C2-C331A36A6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26DB0-4B30-4D5F-A6B8-D7A4A151F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BD7B9-3070-43A5-82A4-57A6C4C70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0D35ED-D1D3-4D08-BE9F-864ACFE8B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7C746-D417-4B56-88C5-F8D121A51538}" type="datetimeFigureOut">
              <a:rPr lang="de-AT" smtClean="0"/>
              <a:t>13.09.2023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401AC-5C22-4073-99C2-DE2A93014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07E72-F5ED-41DE-845C-2C62F9ACA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DF33-7C1D-4B8E-9885-0CA6461E608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6821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A830-B1B8-4BE5-B97A-4A411371A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2720E1-D2FB-464A-940E-8600F076FB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D2BC9A-4647-4E09-89E6-AC5C7AA55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B786E-A89F-4801-89B5-0FB865504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7C746-D417-4B56-88C5-F8D121A51538}" type="datetimeFigureOut">
              <a:rPr lang="de-AT" smtClean="0"/>
              <a:t>13.09.2023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C1D8E-50EE-4960-B3BD-ED1B5570B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02C75-FE46-4369-9EAB-A12E80A1C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DF33-7C1D-4B8E-9885-0CA6461E608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1494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8AA8A7-3E26-4C31-85A4-20DC61E0E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428D8-50C9-4B48-AD5E-4283B2A56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C8E75-1A16-417C-BA40-C5F0060BC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7C746-D417-4B56-88C5-F8D121A51538}" type="datetimeFigureOut">
              <a:rPr lang="de-AT" smtClean="0"/>
              <a:t>13.09.2023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C3054-047E-491B-A6FC-73441B10B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D30B9-2ABE-4A7C-BD2C-4DFE923F1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DDF33-7C1D-4B8E-9885-0CA6461E608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93763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pm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51FE1-04AD-4B38-9D6B-8B1A48EA4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6006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en-GB" sz="7200" b="1" dirty="0">
                <a:solidFill>
                  <a:schemeClr val="accent2">
                    <a:lumMod val="50000"/>
                  </a:schemeClr>
                </a:solidFill>
              </a:rPr>
              <a:t>Biostatistics and data analysis</a:t>
            </a:r>
            <a:endParaRPr lang="de-AT" sz="7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3F748-5E57-4ACC-BB32-4834126BB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621" y="2592241"/>
            <a:ext cx="9326252" cy="2819293"/>
          </a:xfrm>
        </p:spPr>
        <p:txBody>
          <a:bodyPr>
            <a:normAutofit/>
          </a:bodyPr>
          <a:lstStyle/>
          <a:p>
            <a:pPr algn="l"/>
            <a:r>
              <a:rPr lang="de-AT" dirty="0"/>
              <a:t>M</a:t>
            </a:r>
            <a:r>
              <a:rPr lang="en-AT" dirty="0"/>
              <a:t>S</a:t>
            </a:r>
            <a:r>
              <a:rPr lang="de-AT" dirty="0"/>
              <a:t>c</a:t>
            </a:r>
            <a:r>
              <a:rPr lang="en-AT" dirty="0"/>
              <a:t>. K</a:t>
            </a:r>
            <a:r>
              <a:rPr lang="de-AT" dirty="0"/>
              <a:t>i</a:t>
            </a:r>
            <a:r>
              <a:rPr lang="en-AT" dirty="0"/>
              <a:t>a</a:t>
            </a:r>
            <a:r>
              <a:rPr lang="de-AT" dirty="0"/>
              <a:t>n</a:t>
            </a:r>
            <a:r>
              <a:rPr lang="en-AT" dirty="0"/>
              <a:t> </a:t>
            </a:r>
            <a:r>
              <a:rPr lang="de-AT" dirty="0"/>
              <a:t>J</a:t>
            </a:r>
            <a:r>
              <a:rPr lang="en-AT" dirty="0"/>
              <a:t>e</a:t>
            </a:r>
            <a:r>
              <a:rPr lang="de-AT" dirty="0"/>
              <a:t>n</a:t>
            </a:r>
            <a:r>
              <a:rPr lang="en-AT" dirty="0"/>
              <a:t>a</a:t>
            </a:r>
            <a:r>
              <a:rPr lang="de-AT" dirty="0"/>
              <a:t>b</a:t>
            </a:r>
            <a:endParaRPr lang="en-AT" dirty="0"/>
          </a:p>
          <a:p>
            <a:pPr algn="l"/>
            <a:r>
              <a:rPr lang="en-AT" sz="1400" dirty="0"/>
              <a:t>P</a:t>
            </a:r>
            <a:r>
              <a:rPr lang="de-AT" sz="1400" dirty="0"/>
              <a:t>h</a:t>
            </a:r>
            <a:r>
              <a:rPr lang="en-AT" sz="1400" dirty="0"/>
              <a:t>D </a:t>
            </a:r>
            <a:r>
              <a:rPr lang="de-AT" sz="1400" dirty="0"/>
              <a:t>s</a:t>
            </a:r>
            <a:r>
              <a:rPr lang="en-AT" sz="1400" dirty="0"/>
              <a:t>t</a:t>
            </a:r>
            <a:r>
              <a:rPr lang="de-AT" sz="1400" dirty="0"/>
              <a:t>u</a:t>
            </a:r>
            <a:r>
              <a:rPr lang="en-AT" sz="1400" dirty="0"/>
              <a:t>d</a:t>
            </a:r>
            <a:r>
              <a:rPr lang="de-AT" sz="1400" dirty="0"/>
              <a:t>e</a:t>
            </a:r>
            <a:r>
              <a:rPr lang="en-AT" sz="1400" dirty="0"/>
              <a:t>n</a:t>
            </a:r>
            <a:r>
              <a:rPr lang="de-AT" sz="1400" dirty="0"/>
              <a:t>t</a:t>
            </a:r>
            <a:r>
              <a:rPr lang="en-AT" sz="1400" dirty="0"/>
              <a:t> </a:t>
            </a:r>
          </a:p>
          <a:p>
            <a:pPr algn="l"/>
            <a:r>
              <a:rPr lang="en-AT" sz="1400" dirty="0" err="1"/>
              <a:t>Devision</a:t>
            </a:r>
            <a:r>
              <a:rPr lang="en-AT" sz="1400" dirty="0"/>
              <a:t> of Terrestrial Ecosystem Research</a:t>
            </a:r>
          </a:p>
          <a:p>
            <a:pPr algn="l"/>
            <a:r>
              <a:rPr lang="de-AT" sz="1400" dirty="0"/>
              <a:t>C</a:t>
            </a:r>
            <a:r>
              <a:rPr lang="en-AT" sz="1400" dirty="0"/>
              <a:t>e</a:t>
            </a:r>
            <a:r>
              <a:rPr lang="de-AT" sz="1400" dirty="0"/>
              <a:t>n</a:t>
            </a:r>
            <a:r>
              <a:rPr lang="en-AT" sz="1400" dirty="0"/>
              <a:t>t</a:t>
            </a:r>
            <a:r>
              <a:rPr lang="de-AT" sz="1400" dirty="0"/>
              <a:t>r</a:t>
            </a:r>
            <a:r>
              <a:rPr lang="en-AT" sz="1400" dirty="0"/>
              <a:t>e </a:t>
            </a:r>
            <a:r>
              <a:rPr lang="de-AT" sz="1400" dirty="0"/>
              <a:t>f</a:t>
            </a:r>
            <a:r>
              <a:rPr lang="en-AT" sz="1400" dirty="0"/>
              <a:t>o</a:t>
            </a:r>
            <a:r>
              <a:rPr lang="de-AT" sz="1400" dirty="0"/>
              <a:t>r</a:t>
            </a:r>
            <a:r>
              <a:rPr lang="en-AT" sz="1400" dirty="0"/>
              <a:t> </a:t>
            </a:r>
            <a:r>
              <a:rPr lang="de-AT" sz="1400" dirty="0"/>
              <a:t>M</a:t>
            </a:r>
            <a:r>
              <a:rPr lang="en-AT" sz="1400" dirty="0" err="1"/>
              <a:t>i</a:t>
            </a:r>
            <a:r>
              <a:rPr lang="de-AT" sz="1400" dirty="0"/>
              <a:t>c</a:t>
            </a:r>
            <a:r>
              <a:rPr lang="en-AT" sz="1400" dirty="0"/>
              <a:t>r</a:t>
            </a:r>
            <a:r>
              <a:rPr lang="de-AT" sz="1400" dirty="0"/>
              <a:t>o</a:t>
            </a:r>
            <a:r>
              <a:rPr lang="en-AT" sz="1400" dirty="0"/>
              <a:t>b</a:t>
            </a:r>
            <a:r>
              <a:rPr lang="de-AT" sz="1400" dirty="0"/>
              <a:t>i</a:t>
            </a:r>
            <a:r>
              <a:rPr lang="en-AT" sz="1400" dirty="0"/>
              <a:t>o</a:t>
            </a:r>
            <a:r>
              <a:rPr lang="de-AT" sz="1400" dirty="0"/>
              <a:t>l</a:t>
            </a:r>
            <a:r>
              <a:rPr lang="en-AT" sz="1400" dirty="0"/>
              <a:t>o</a:t>
            </a:r>
            <a:r>
              <a:rPr lang="de-AT" sz="1400" dirty="0"/>
              <a:t>g</a:t>
            </a:r>
            <a:r>
              <a:rPr lang="en-AT" sz="1400" dirty="0"/>
              <a:t>y </a:t>
            </a:r>
            <a:r>
              <a:rPr lang="de-AT" sz="1400" dirty="0"/>
              <a:t>a</a:t>
            </a:r>
            <a:r>
              <a:rPr lang="en-AT" sz="1400" dirty="0"/>
              <a:t>n</a:t>
            </a:r>
            <a:r>
              <a:rPr lang="de-AT" sz="1400" dirty="0"/>
              <a:t>d</a:t>
            </a:r>
            <a:r>
              <a:rPr lang="en-AT" sz="1400" dirty="0"/>
              <a:t> </a:t>
            </a:r>
            <a:r>
              <a:rPr lang="en-AT" sz="1400" dirty="0" err="1"/>
              <a:t>En</a:t>
            </a:r>
            <a:r>
              <a:rPr lang="de-AT" sz="1400" dirty="0"/>
              <a:t>v</a:t>
            </a:r>
            <a:r>
              <a:rPr lang="en-AT" sz="1400" dirty="0" err="1"/>
              <a:t>i</a:t>
            </a:r>
            <a:r>
              <a:rPr lang="de-AT" sz="1400" dirty="0"/>
              <a:t>r</a:t>
            </a:r>
            <a:r>
              <a:rPr lang="en-AT" sz="1400" dirty="0"/>
              <a:t>o</a:t>
            </a:r>
            <a:r>
              <a:rPr lang="de-AT" sz="1400" dirty="0"/>
              <a:t>n</a:t>
            </a:r>
            <a:r>
              <a:rPr lang="en-AT" sz="1400" dirty="0"/>
              <a:t>m</a:t>
            </a:r>
            <a:r>
              <a:rPr lang="de-AT" sz="1400" dirty="0"/>
              <a:t>e</a:t>
            </a:r>
            <a:r>
              <a:rPr lang="en-AT" sz="1400" dirty="0"/>
              <a:t>n</a:t>
            </a:r>
            <a:r>
              <a:rPr lang="de-AT" sz="1400" dirty="0"/>
              <a:t>t</a:t>
            </a:r>
            <a:r>
              <a:rPr lang="en-AT" sz="1400" dirty="0"/>
              <a:t>a</a:t>
            </a:r>
            <a:r>
              <a:rPr lang="de-AT" sz="1400" dirty="0"/>
              <a:t>l</a:t>
            </a:r>
            <a:r>
              <a:rPr lang="en-AT" sz="1400" dirty="0"/>
              <a:t> Systems Science</a:t>
            </a:r>
          </a:p>
          <a:p>
            <a:pPr algn="l"/>
            <a:r>
              <a:rPr lang="de-AT" sz="1400" dirty="0"/>
              <a:t>U</a:t>
            </a:r>
            <a:r>
              <a:rPr lang="en-AT" sz="1400" dirty="0"/>
              <a:t>n</a:t>
            </a:r>
            <a:r>
              <a:rPr lang="de-AT" sz="1400" dirty="0"/>
              <a:t>i</a:t>
            </a:r>
            <a:r>
              <a:rPr lang="en-AT" sz="1400" dirty="0"/>
              <a:t>v</a:t>
            </a:r>
            <a:r>
              <a:rPr lang="de-AT" sz="1400" dirty="0"/>
              <a:t>e</a:t>
            </a:r>
            <a:r>
              <a:rPr lang="en-AT" sz="1400" dirty="0"/>
              <a:t>r</a:t>
            </a:r>
            <a:r>
              <a:rPr lang="de-AT" sz="1400" dirty="0"/>
              <a:t>s</a:t>
            </a:r>
            <a:r>
              <a:rPr lang="en-AT" sz="1400" dirty="0" err="1"/>
              <a:t>i</a:t>
            </a:r>
            <a:r>
              <a:rPr lang="de-AT" sz="1400" dirty="0"/>
              <a:t>t</a:t>
            </a:r>
            <a:r>
              <a:rPr lang="en-AT" sz="1400" dirty="0"/>
              <a:t>y of Vienna</a:t>
            </a:r>
          </a:p>
          <a:p>
            <a:pPr algn="l"/>
            <a:r>
              <a:rPr lang="en-AT" sz="1800" dirty="0"/>
              <a:t>E</a:t>
            </a:r>
            <a:r>
              <a:rPr lang="de-AT" sz="1800" dirty="0"/>
              <a:t>m</a:t>
            </a:r>
            <a:r>
              <a:rPr lang="en-AT" sz="1800" dirty="0"/>
              <a:t>a</a:t>
            </a:r>
            <a:r>
              <a:rPr lang="de-AT" sz="1800" dirty="0"/>
              <a:t>i</a:t>
            </a:r>
            <a:r>
              <a:rPr lang="en-AT" sz="1800" dirty="0"/>
              <a:t>l: kian.jenab@univie.ac.at</a:t>
            </a:r>
          </a:p>
          <a:p>
            <a:pPr algn="l"/>
            <a:endParaRPr lang="en-AT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7D5F1A-77C6-4246-9AB1-DBE869B37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747" y="2668441"/>
            <a:ext cx="2895333" cy="289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D4436E5B-5C03-46D7-A6A6-CA688D29F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2" t="8361" r="9243" b="10473"/>
          <a:stretch/>
        </p:blipFill>
        <p:spPr bwMode="auto">
          <a:xfrm>
            <a:off x="8882479" y="3487484"/>
            <a:ext cx="20193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360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CE51-CAA8-4BAB-903D-136B133E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de-AT"/>
          </a:p>
        </p:txBody>
      </p:sp>
      <p:pic>
        <p:nvPicPr>
          <p:cNvPr id="12" name="Content Placeholder 11" descr="A close up of a logo&#10;&#10;Description automatically generated">
            <a:extLst>
              <a:ext uri="{FF2B5EF4-FFF2-40B4-BE49-F238E27FC236}">
                <a16:creationId xmlns:a16="http://schemas.microsoft.com/office/drawing/2014/main" id="{03D3AC83-30AD-4791-8E7A-C711389B9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83" y="168595"/>
            <a:ext cx="7616833" cy="610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84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B48F6-95B5-4E59-A3CE-EBB77B2E8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4348164"/>
          </a:xfrm>
        </p:spPr>
        <p:txBody>
          <a:bodyPr/>
          <a:lstStyle/>
          <a:p>
            <a:pPr marL="0" indent="0">
              <a:buNone/>
            </a:pPr>
            <a:r>
              <a:rPr lang="en-AT" dirty="0"/>
              <a:t>E</a:t>
            </a:r>
            <a:r>
              <a:rPr lang="en-US" dirty="0" err="1"/>
              <a:t>ntire</a:t>
            </a:r>
            <a:r>
              <a:rPr lang="en-US" dirty="0"/>
              <a:t> collection of people, animals, plants or things from which we may</a:t>
            </a:r>
            <a:r>
              <a:rPr lang="en-AT" dirty="0"/>
              <a:t> </a:t>
            </a:r>
            <a:r>
              <a:rPr lang="de-AT" dirty="0"/>
              <a:t>collect data</a:t>
            </a:r>
            <a:endParaRPr lang="en-AT" dirty="0"/>
          </a:p>
          <a:p>
            <a:pPr marL="0" indent="0">
              <a:buNone/>
            </a:pPr>
            <a:endParaRPr lang="en-AT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to make </a:t>
            </a:r>
            <a:r>
              <a:rPr lang="en-US" dirty="0" err="1"/>
              <a:t>generali</a:t>
            </a:r>
            <a:r>
              <a:rPr lang="en-AT" dirty="0"/>
              <a:t>z</a:t>
            </a:r>
            <a:r>
              <a:rPr lang="en-US" dirty="0" err="1"/>
              <a:t>ations</a:t>
            </a:r>
            <a:r>
              <a:rPr lang="en-US" dirty="0"/>
              <a:t> about a population</a:t>
            </a:r>
            <a:r>
              <a:rPr lang="en-AT" dirty="0"/>
              <a:t>         </a:t>
            </a:r>
            <a:r>
              <a:rPr lang="en-US" dirty="0"/>
              <a:t>study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endParaRPr lang="en-AT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AT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P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r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m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e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e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r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n-AT" dirty="0"/>
              <a:t>Information about population         µ (Greek letters)</a:t>
            </a:r>
          </a:p>
          <a:p>
            <a:pPr marL="0" indent="0">
              <a:buNone/>
            </a:pPr>
            <a:endParaRPr lang="en-AT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AT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3451C5-A928-4B36-9967-379EB38F2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P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o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p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u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l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en-AT" b="1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o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A660976-E551-4FE1-9AC3-6F669938BB75}"/>
              </a:ext>
            </a:extLst>
          </p:cNvPr>
          <p:cNvSpPr/>
          <p:nvPr/>
        </p:nvSpPr>
        <p:spPr>
          <a:xfrm>
            <a:off x="7296345" y="3299381"/>
            <a:ext cx="565609" cy="386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02E9A6D-50FE-4AE8-9DC2-B648740ABDD5}"/>
              </a:ext>
            </a:extLst>
          </p:cNvPr>
          <p:cNvSpPr/>
          <p:nvPr/>
        </p:nvSpPr>
        <p:spPr>
          <a:xfrm>
            <a:off x="7013540" y="4351673"/>
            <a:ext cx="565609" cy="386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1235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1856-F8C5-41E5-8EED-32A56A56D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965"/>
            <a:ext cx="10515600" cy="1325563"/>
          </a:xfrm>
        </p:spPr>
        <p:txBody>
          <a:bodyPr/>
          <a:lstStyle/>
          <a:p>
            <a:pPr algn="ctr"/>
            <a:r>
              <a:rPr lang="en-AT" b="1">
                <a:solidFill>
                  <a:schemeClr val="accent2">
                    <a:lumMod val="50000"/>
                  </a:schemeClr>
                </a:solidFill>
              </a:rPr>
              <a:t>Sample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434D1-64C6-495A-8757-5CCD220CA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5065"/>
            <a:ext cx="10515600" cy="4351338"/>
          </a:xfrm>
        </p:spPr>
        <p:txBody>
          <a:bodyPr/>
          <a:lstStyle/>
          <a:p>
            <a:r>
              <a:rPr lang="en-AT" dirty="0"/>
              <a:t>G</a:t>
            </a:r>
            <a:r>
              <a:rPr lang="en-US" dirty="0" err="1"/>
              <a:t>roup</a:t>
            </a:r>
            <a:r>
              <a:rPr lang="en-US" dirty="0"/>
              <a:t> of units selected from a </a:t>
            </a:r>
            <a:r>
              <a:rPr lang="en-AT" dirty="0"/>
              <a:t>p</a:t>
            </a:r>
            <a:r>
              <a:rPr lang="de-AT" dirty="0"/>
              <a:t>o</a:t>
            </a:r>
            <a:r>
              <a:rPr lang="en-AT" dirty="0"/>
              <a:t>p</a:t>
            </a:r>
            <a:r>
              <a:rPr lang="de-AT" dirty="0"/>
              <a:t>u</a:t>
            </a:r>
            <a:r>
              <a:rPr lang="en-AT" dirty="0"/>
              <a:t>l</a:t>
            </a:r>
            <a:r>
              <a:rPr lang="de-AT" dirty="0"/>
              <a:t>a</a:t>
            </a:r>
            <a:r>
              <a:rPr lang="en-AT" dirty="0"/>
              <a:t>t</a:t>
            </a:r>
            <a:r>
              <a:rPr lang="de-AT" dirty="0"/>
              <a:t>i</a:t>
            </a:r>
            <a:r>
              <a:rPr lang="en-AT" dirty="0"/>
              <a:t>o</a:t>
            </a:r>
            <a:r>
              <a:rPr lang="de-AT" dirty="0"/>
              <a:t>n</a:t>
            </a:r>
            <a:endParaRPr lang="en-AT" dirty="0"/>
          </a:p>
          <a:p>
            <a:endParaRPr lang="en-AT" dirty="0"/>
          </a:p>
          <a:p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Sample unit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n-AT" dirty="0"/>
              <a:t>A</a:t>
            </a:r>
            <a:r>
              <a:rPr lang="en-US" dirty="0"/>
              <a:t> person, animal, plant or thing, which is actually studied by a researcher</a:t>
            </a:r>
            <a:r>
              <a:rPr lang="en-AT" dirty="0"/>
              <a:t> (</a:t>
            </a:r>
            <a:r>
              <a:rPr lang="de-AT" dirty="0"/>
              <a:t>a</a:t>
            </a:r>
            <a:r>
              <a:rPr lang="en-AT" dirty="0"/>
              <a:t> </a:t>
            </a:r>
            <a:r>
              <a:rPr lang="en-AT" dirty="0" err="1"/>
              <a:t>va</a:t>
            </a:r>
            <a:r>
              <a:rPr lang="de-AT" dirty="0"/>
              <a:t>l</a:t>
            </a:r>
            <a:r>
              <a:rPr lang="en-AT" dirty="0"/>
              <a:t>u</a:t>
            </a:r>
            <a:r>
              <a:rPr lang="de-AT" dirty="0"/>
              <a:t>e</a:t>
            </a:r>
            <a:r>
              <a:rPr lang="en-AT" dirty="0"/>
              <a:t> </a:t>
            </a:r>
            <a:r>
              <a:rPr lang="de-AT" dirty="0"/>
              <a:t>f</a:t>
            </a:r>
            <a:r>
              <a:rPr lang="en-AT" dirty="0"/>
              <a:t>o</a:t>
            </a:r>
            <a:r>
              <a:rPr lang="de-AT" dirty="0"/>
              <a:t>r</a:t>
            </a:r>
            <a:r>
              <a:rPr lang="en-AT" dirty="0"/>
              <a:t> </a:t>
            </a:r>
            <a:r>
              <a:rPr lang="de-AT" dirty="0"/>
              <a:t>e</a:t>
            </a:r>
            <a:r>
              <a:rPr lang="en-AT" dirty="0"/>
              <a:t>a</a:t>
            </a:r>
            <a:r>
              <a:rPr lang="de-AT" dirty="0"/>
              <a:t>c</a:t>
            </a:r>
            <a:r>
              <a:rPr lang="en-AT" dirty="0"/>
              <a:t>h </a:t>
            </a:r>
            <a:r>
              <a:rPr lang="de-AT" dirty="0"/>
              <a:t>V</a:t>
            </a:r>
            <a:r>
              <a:rPr lang="en-AT" dirty="0"/>
              <a:t>a</a:t>
            </a:r>
            <a:r>
              <a:rPr lang="de-AT" dirty="0"/>
              <a:t>r</a:t>
            </a:r>
            <a:r>
              <a:rPr lang="en-AT" dirty="0" err="1"/>
              <a:t>i</a:t>
            </a:r>
            <a:r>
              <a:rPr lang="de-AT" dirty="0"/>
              <a:t>a</a:t>
            </a:r>
            <a:r>
              <a:rPr lang="en-AT" dirty="0"/>
              <a:t>b</a:t>
            </a:r>
            <a:r>
              <a:rPr lang="de-AT" dirty="0"/>
              <a:t>le</a:t>
            </a:r>
            <a:r>
              <a:rPr lang="en-AT" dirty="0"/>
              <a:t>)</a:t>
            </a:r>
          </a:p>
          <a:p>
            <a:endParaRPr lang="en-AT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S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s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en-AT" b="1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c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n-AT" dirty="0"/>
              <a:t>Information about </a:t>
            </a:r>
            <a:r>
              <a:rPr lang="de-AT" dirty="0"/>
              <a:t>s</a:t>
            </a:r>
            <a:r>
              <a:rPr lang="en-AT" dirty="0"/>
              <a:t>a</a:t>
            </a:r>
            <a:r>
              <a:rPr lang="de-AT" dirty="0"/>
              <a:t>m</a:t>
            </a:r>
            <a:r>
              <a:rPr lang="en-AT" dirty="0"/>
              <a:t>p</a:t>
            </a:r>
            <a:r>
              <a:rPr lang="de-AT" dirty="0"/>
              <a:t>l</a:t>
            </a:r>
            <a:r>
              <a:rPr lang="en-AT" dirty="0"/>
              <a:t>e         </a:t>
            </a:r>
            <a:r>
              <a:rPr lang="de-AT" dirty="0"/>
              <a:t>S</a:t>
            </a:r>
            <a:r>
              <a:rPr lang="en-AT" dirty="0"/>
              <a:t> (</a:t>
            </a:r>
            <a:r>
              <a:rPr lang="de-AT" dirty="0"/>
              <a:t>E</a:t>
            </a:r>
            <a:r>
              <a:rPr lang="en-AT" dirty="0"/>
              <a:t>n</a:t>
            </a:r>
            <a:r>
              <a:rPr lang="de-AT" dirty="0"/>
              <a:t>g</a:t>
            </a:r>
            <a:r>
              <a:rPr lang="en-AT" dirty="0"/>
              <a:t>l</a:t>
            </a:r>
            <a:r>
              <a:rPr lang="de-AT" dirty="0"/>
              <a:t>i</a:t>
            </a:r>
            <a:r>
              <a:rPr lang="en-AT" dirty="0" err="1"/>
              <a:t>sh</a:t>
            </a:r>
            <a:r>
              <a:rPr lang="en-AT" dirty="0"/>
              <a:t> letters)</a:t>
            </a:r>
          </a:p>
          <a:p>
            <a:pPr marL="0" indent="0">
              <a:buNone/>
            </a:pPr>
            <a:endParaRPr lang="en-AT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de-AT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37BEC66-6F76-47DA-BC94-F67F980DB755}"/>
              </a:ext>
            </a:extLst>
          </p:cNvPr>
          <p:cNvSpPr/>
          <p:nvPr/>
        </p:nvSpPr>
        <p:spPr>
          <a:xfrm>
            <a:off x="6096000" y="3645553"/>
            <a:ext cx="565609" cy="386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3183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60AD-825E-4530-9B98-235464CA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71"/>
            <a:ext cx="10515600" cy="1325563"/>
          </a:xfrm>
        </p:spPr>
        <p:txBody>
          <a:bodyPr/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C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o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l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l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e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c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o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7A2BC-062E-4E86-83C9-91D03ABAC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T" sz="3200" b="1" dirty="0"/>
              <a:t>S</a:t>
            </a:r>
            <a:r>
              <a:rPr lang="de-AT" sz="3200" b="1" dirty="0"/>
              <a:t>a</a:t>
            </a:r>
            <a:r>
              <a:rPr lang="en-AT" sz="3200" b="1" dirty="0"/>
              <a:t>m</a:t>
            </a:r>
            <a:r>
              <a:rPr lang="de-AT" sz="3200" b="1" dirty="0"/>
              <a:t>p</a:t>
            </a:r>
            <a:r>
              <a:rPr lang="en-AT" sz="3200" b="1" dirty="0"/>
              <a:t>l</a:t>
            </a:r>
            <a:r>
              <a:rPr lang="de-AT" sz="3200" b="1" dirty="0"/>
              <a:t>i</a:t>
            </a:r>
            <a:r>
              <a:rPr lang="en-AT" sz="3200" b="1" dirty="0"/>
              <a:t>n</a:t>
            </a:r>
            <a:r>
              <a:rPr lang="de-AT" sz="3200" b="1" dirty="0"/>
              <a:t>g</a:t>
            </a:r>
            <a:endParaRPr lang="en-AT" sz="3200" b="1" dirty="0"/>
          </a:p>
          <a:p>
            <a:pPr marL="0" indent="0">
              <a:buNone/>
            </a:pPr>
            <a:r>
              <a:rPr lang="en-AT" sz="2400" dirty="0">
                <a:solidFill>
                  <a:schemeClr val="accent2">
                    <a:lumMod val="50000"/>
                  </a:schemeClr>
                </a:solidFill>
              </a:rPr>
              <a:t>Random sampling</a:t>
            </a:r>
          </a:p>
          <a:p>
            <a:pPr marL="0" indent="0">
              <a:buNone/>
            </a:pPr>
            <a:r>
              <a:rPr lang="de-AT" sz="2400" dirty="0">
                <a:solidFill>
                  <a:schemeClr val="accent2">
                    <a:lumMod val="50000"/>
                  </a:schemeClr>
                </a:solidFill>
              </a:rPr>
              <a:t>R</a:t>
            </a:r>
            <a:r>
              <a:rPr lang="en-AT" sz="2400" dirty="0" err="1">
                <a:solidFill>
                  <a:schemeClr val="accent2">
                    <a:lumMod val="50000"/>
                  </a:schemeClr>
                </a:solidFill>
              </a:rPr>
              <a:t>andom</a:t>
            </a:r>
            <a:r>
              <a:rPr lang="en-AT" sz="2400" dirty="0">
                <a:solidFill>
                  <a:schemeClr val="accent2">
                    <a:lumMod val="50000"/>
                  </a:schemeClr>
                </a:solidFill>
              </a:rPr>
              <a:t> assignment</a:t>
            </a:r>
          </a:p>
          <a:p>
            <a:pPr marL="0" indent="0">
              <a:buNone/>
            </a:pPr>
            <a:r>
              <a:rPr lang="en-AT" sz="2400" dirty="0">
                <a:solidFill>
                  <a:schemeClr val="accent2">
                    <a:lumMod val="50000"/>
                  </a:schemeClr>
                </a:solidFill>
              </a:rPr>
              <a:t>Stratified ran</a:t>
            </a:r>
            <a:r>
              <a:rPr lang="de-AT" sz="2400" dirty="0">
                <a:solidFill>
                  <a:schemeClr val="accent2">
                    <a:lumMod val="50000"/>
                  </a:schemeClr>
                </a:solidFill>
              </a:rPr>
              <a:t>d</a:t>
            </a:r>
            <a:r>
              <a:rPr lang="en-AT" sz="2400" dirty="0">
                <a:solidFill>
                  <a:schemeClr val="accent2">
                    <a:lumMod val="50000"/>
                  </a:schemeClr>
                </a:solidFill>
              </a:rPr>
              <a:t>o</a:t>
            </a:r>
            <a:r>
              <a:rPr lang="de-AT" sz="2400" dirty="0">
                <a:solidFill>
                  <a:schemeClr val="accent2">
                    <a:lumMod val="50000"/>
                  </a:schemeClr>
                </a:solidFill>
              </a:rPr>
              <a:t>m</a:t>
            </a:r>
            <a:r>
              <a:rPr lang="en-AT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de-AT" sz="2400" dirty="0">
                <a:solidFill>
                  <a:schemeClr val="accent2">
                    <a:lumMod val="50000"/>
                  </a:schemeClr>
                </a:solidFill>
              </a:rPr>
              <a:t>s</a:t>
            </a:r>
            <a:r>
              <a:rPr lang="en-AT" sz="2400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de-AT" sz="2400" dirty="0">
                <a:solidFill>
                  <a:schemeClr val="accent2">
                    <a:lumMod val="50000"/>
                  </a:schemeClr>
                </a:solidFill>
              </a:rPr>
              <a:t>m</a:t>
            </a:r>
            <a:r>
              <a:rPr lang="en-AT" sz="2400" dirty="0">
                <a:solidFill>
                  <a:schemeClr val="accent2">
                    <a:lumMod val="50000"/>
                  </a:schemeClr>
                </a:solidFill>
              </a:rPr>
              <a:t>p</a:t>
            </a:r>
            <a:r>
              <a:rPr lang="de-AT" sz="2400" dirty="0">
                <a:solidFill>
                  <a:schemeClr val="accent2">
                    <a:lumMod val="50000"/>
                  </a:schemeClr>
                </a:solidFill>
              </a:rPr>
              <a:t>l</a:t>
            </a:r>
            <a:r>
              <a:rPr lang="en-AT" sz="2400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de-AT" sz="2400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r>
              <a:rPr lang="en-AT" sz="2400" dirty="0">
                <a:solidFill>
                  <a:schemeClr val="accent2">
                    <a:lumMod val="50000"/>
                  </a:schemeClr>
                </a:solidFill>
              </a:rPr>
              <a:t>g</a:t>
            </a:r>
          </a:p>
          <a:p>
            <a:pPr marL="0" indent="0">
              <a:buNone/>
            </a:pPr>
            <a:r>
              <a:rPr lang="de-AT" sz="2400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r>
              <a:rPr lang="en-AT" sz="2400" dirty="0">
                <a:solidFill>
                  <a:schemeClr val="accent2">
                    <a:lumMod val="50000"/>
                  </a:schemeClr>
                </a:solidFill>
              </a:rPr>
              <a:t>on-</a:t>
            </a:r>
            <a:r>
              <a:rPr lang="de-AT" sz="2400" dirty="0">
                <a:solidFill>
                  <a:schemeClr val="accent2">
                    <a:lumMod val="50000"/>
                  </a:schemeClr>
                </a:solidFill>
              </a:rPr>
              <a:t>r</a:t>
            </a:r>
            <a:r>
              <a:rPr lang="en-AT" sz="2400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de-AT" sz="2400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r>
              <a:rPr lang="en-AT" sz="2400" dirty="0">
                <a:solidFill>
                  <a:schemeClr val="accent2">
                    <a:lumMod val="50000"/>
                  </a:schemeClr>
                </a:solidFill>
              </a:rPr>
              <a:t>d</a:t>
            </a:r>
            <a:r>
              <a:rPr lang="de-AT" sz="2400" dirty="0">
                <a:solidFill>
                  <a:schemeClr val="accent2">
                    <a:lumMod val="50000"/>
                  </a:schemeClr>
                </a:solidFill>
              </a:rPr>
              <a:t>o</a:t>
            </a:r>
            <a:r>
              <a:rPr lang="en-AT" sz="2400" dirty="0">
                <a:solidFill>
                  <a:schemeClr val="accent2">
                    <a:lumMod val="50000"/>
                  </a:schemeClr>
                </a:solidFill>
              </a:rPr>
              <a:t>m </a:t>
            </a:r>
            <a:r>
              <a:rPr lang="de-AT" sz="2400" dirty="0">
                <a:solidFill>
                  <a:schemeClr val="accent2">
                    <a:lumMod val="50000"/>
                  </a:schemeClr>
                </a:solidFill>
              </a:rPr>
              <a:t>s</a:t>
            </a:r>
            <a:r>
              <a:rPr lang="en-AT" sz="2400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de-AT" sz="2400" dirty="0">
                <a:solidFill>
                  <a:schemeClr val="accent2">
                    <a:lumMod val="50000"/>
                  </a:schemeClr>
                </a:solidFill>
              </a:rPr>
              <a:t>m</a:t>
            </a:r>
            <a:r>
              <a:rPr lang="en-AT" sz="2400" dirty="0">
                <a:solidFill>
                  <a:schemeClr val="accent2">
                    <a:lumMod val="50000"/>
                  </a:schemeClr>
                </a:solidFill>
              </a:rPr>
              <a:t>p</a:t>
            </a:r>
            <a:r>
              <a:rPr lang="de-AT" sz="2400" dirty="0">
                <a:solidFill>
                  <a:schemeClr val="accent2">
                    <a:lumMod val="50000"/>
                  </a:schemeClr>
                </a:solidFill>
              </a:rPr>
              <a:t>l</a:t>
            </a:r>
            <a:r>
              <a:rPr lang="en-AT" sz="2400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de-AT" sz="2400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r>
              <a:rPr lang="en-AT" sz="2400" dirty="0">
                <a:solidFill>
                  <a:schemeClr val="accent2">
                    <a:lumMod val="50000"/>
                  </a:schemeClr>
                </a:solidFill>
              </a:rPr>
              <a:t>g</a:t>
            </a:r>
          </a:p>
          <a:p>
            <a:endParaRPr lang="en-AT" dirty="0"/>
          </a:p>
          <a:p>
            <a:endParaRPr lang="en-AT" dirty="0"/>
          </a:p>
          <a:p>
            <a:r>
              <a:rPr lang="en-AT" sz="3200" b="1" dirty="0"/>
              <a:t>Cen</a:t>
            </a:r>
            <a:r>
              <a:rPr lang="de-AT" sz="3200" b="1" dirty="0"/>
              <a:t>s</a:t>
            </a:r>
            <a:r>
              <a:rPr lang="en-AT" sz="3200" b="1" dirty="0"/>
              <a:t>u</a:t>
            </a:r>
            <a:r>
              <a:rPr lang="de-AT" sz="3200" b="1" dirty="0"/>
              <a:t>s</a:t>
            </a:r>
            <a:endParaRPr lang="en-AT" sz="3200" b="1" dirty="0"/>
          </a:p>
          <a:p>
            <a:pPr marL="0" indent="0">
              <a:buNone/>
            </a:pPr>
            <a:r>
              <a:rPr lang="de-AT" sz="2400" dirty="0">
                <a:solidFill>
                  <a:schemeClr val="accent2">
                    <a:lumMod val="50000"/>
                  </a:schemeClr>
                </a:solidFill>
              </a:rPr>
              <a:t>W</a:t>
            </a:r>
            <a:r>
              <a:rPr lang="en-AT" sz="2400" dirty="0">
                <a:solidFill>
                  <a:schemeClr val="accent2">
                    <a:lumMod val="50000"/>
                  </a:schemeClr>
                </a:solidFill>
              </a:rPr>
              <a:t>hole </a:t>
            </a:r>
            <a:r>
              <a:rPr lang="de-AT" sz="2400" dirty="0">
                <a:solidFill>
                  <a:schemeClr val="accent2">
                    <a:lumMod val="50000"/>
                  </a:schemeClr>
                </a:solidFill>
              </a:rPr>
              <a:t>p</a:t>
            </a:r>
            <a:r>
              <a:rPr lang="en-AT" sz="2400" dirty="0">
                <a:solidFill>
                  <a:schemeClr val="accent2">
                    <a:lumMod val="50000"/>
                  </a:schemeClr>
                </a:solidFill>
              </a:rPr>
              <a:t>o</a:t>
            </a:r>
            <a:r>
              <a:rPr lang="de-AT" sz="2400" dirty="0">
                <a:solidFill>
                  <a:schemeClr val="accent2">
                    <a:lumMod val="50000"/>
                  </a:schemeClr>
                </a:solidFill>
              </a:rPr>
              <a:t>p</a:t>
            </a:r>
            <a:r>
              <a:rPr lang="en-AT" sz="2400" dirty="0">
                <a:solidFill>
                  <a:schemeClr val="accent2">
                    <a:lumMod val="50000"/>
                  </a:schemeClr>
                </a:solidFill>
              </a:rPr>
              <a:t>u</a:t>
            </a:r>
            <a:r>
              <a:rPr lang="de-AT" sz="2400" dirty="0">
                <a:solidFill>
                  <a:schemeClr val="accent2">
                    <a:lumMod val="50000"/>
                  </a:schemeClr>
                </a:solidFill>
              </a:rPr>
              <a:t>l</a:t>
            </a:r>
            <a:r>
              <a:rPr lang="en-AT" sz="2400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de-AT" sz="2400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en-AT" sz="2400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de-AT" sz="2400" dirty="0">
                <a:solidFill>
                  <a:schemeClr val="accent2">
                    <a:lumMod val="50000"/>
                  </a:schemeClr>
                </a:solidFill>
              </a:rPr>
              <a:t>o</a:t>
            </a:r>
            <a:r>
              <a:rPr lang="en-AT" sz="2400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de-AT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Picture 4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1EB627CF-7B31-4826-B08D-CA4F146B07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9" t="6525" r="44740"/>
          <a:stretch/>
        </p:blipFill>
        <p:spPr>
          <a:xfrm>
            <a:off x="7932772" y="3639490"/>
            <a:ext cx="3628418" cy="2755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34C92F-294E-4983-BD97-C097329FDCBA}"/>
              </a:ext>
            </a:extLst>
          </p:cNvPr>
          <p:cNvSpPr txBox="1"/>
          <p:nvPr/>
        </p:nvSpPr>
        <p:spPr>
          <a:xfrm>
            <a:off x="8090725" y="6395292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2000" b="1" dirty="0"/>
              <a:t>S</a:t>
            </a:r>
            <a:r>
              <a:rPr lang="de-AT" sz="2000" b="1" dirty="0"/>
              <a:t>t</a:t>
            </a:r>
            <a:r>
              <a:rPr lang="en-AT" sz="2000" b="1" dirty="0"/>
              <a:t>ratified random sampling</a:t>
            </a:r>
            <a:endParaRPr lang="de-AT" sz="2000" b="1" dirty="0"/>
          </a:p>
        </p:txBody>
      </p:sp>
      <p:pic>
        <p:nvPicPr>
          <p:cNvPr id="7" name="Picture 6" descr="A picture containing drawing, meter, clock&#10;&#10;Description automatically generated">
            <a:extLst>
              <a:ext uri="{FF2B5EF4-FFF2-40B4-BE49-F238E27FC236}">
                <a16:creationId xmlns:a16="http://schemas.microsoft.com/office/drawing/2014/main" id="{0AB09B42-5B66-423E-BD88-E4B846220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491" y="1118249"/>
            <a:ext cx="5381625" cy="1885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9470F8-35F8-4483-87C5-B3117218EEBC}"/>
              </a:ext>
            </a:extLst>
          </p:cNvPr>
          <p:cNvSpPr txBox="1"/>
          <p:nvPr/>
        </p:nvSpPr>
        <p:spPr>
          <a:xfrm>
            <a:off x="8090725" y="2742128"/>
            <a:ext cx="2351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000" b="1" dirty="0"/>
              <a:t>R</a:t>
            </a:r>
            <a:r>
              <a:rPr lang="en-AT" sz="2000" b="1" dirty="0"/>
              <a:t>a</a:t>
            </a:r>
            <a:r>
              <a:rPr lang="de-AT" sz="2000" b="1" dirty="0"/>
              <a:t>n</a:t>
            </a:r>
            <a:r>
              <a:rPr lang="en-AT" sz="2000" b="1" dirty="0"/>
              <a:t>d</a:t>
            </a:r>
            <a:r>
              <a:rPr lang="de-AT" sz="2000" b="1" dirty="0"/>
              <a:t>o</a:t>
            </a:r>
            <a:r>
              <a:rPr lang="en-AT" sz="2000" b="1" dirty="0"/>
              <a:t>m </a:t>
            </a:r>
            <a:r>
              <a:rPr lang="de-AT" sz="2000" b="1" dirty="0"/>
              <a:t>a</a:t>
            </a:r>
            <a:r>
              <a:rPr lang="en-AT" sz="2000" b="1" dirty="0"/>
              <a:t>s</a:t>
            </a:r>
            <a:r>
              <a:rPr lang="de-AT" sz="2000" b="1" dirty="0"/>
              <a:t>s</a:t>
            </a:r>
            <a:r>
              <a:rPr lang="en-AT" sz="2000" b="1" dirty="0" err="1"/>
              <a:t>i</a:t>
            </a:r>
            <a:r>
              <a:rPr lang="de-AT" sz="2000" b="1" dirty="0"/>
              <a:t>g</a:t>
            </a:r>
            <a:r>
              <a:rPr lang="en-AT" sz="2000" b="1" dirty="0"/>
              <a:t>n</a:t>
            </a:r>
            <a:r>
              <a:rPr lang="de-AT" sz="2000" b="1" dirty="0"/>
              <a:t>m</a:t>
            </a:r>
            <a:r>
              <a:rPr lang="en-AT" sz="2000" b="1" dirty="0"/>
              <a:t>e</a:t>
            </a:r>
            <a:r>
              <a:rPr lang="de-AT" sz="2000" b="1" dirty="0"/>
              <a:t>n</a:t>
            </a:r>
            <a:r>
              <a:rPr lang="en-AT" sz="2000" b="1" dirty="0"/>
              <a:t>t</a:t>
            </a:r>
            <a:endParaRPr lang="de-AT" sz="2000" b="1" dirty="0"/>
          </a:p>
        </p:txBody>
      </p:sp>
    </p:spTree>
    <p:extLst>
      <p:ext uri="{BB962C8B-B14F-4D97-AF65-F5344CB8AC3E}">
        <p14:creationId xmlns:p14="http://schemas.microsoft.com/office/powerpoint/2010/main" val="2314467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6045A-7EFA-4B29-AEFB-55C478040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E7E434-A7BB-4A67-9933-3197F11DC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32" y="1"/>
            <a:ext cx="7823149" cy="4447712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A9BCE5-143B-445C-B8AC-85D3A7ABA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462" y="4447713"/>
            <a:ext cx="5001088" cy="232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23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735812-BF7C-41EC-960A-F8CDBDFF0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507" y="846653"/>
            <a:ext cx="9450669" cy="5646222"/>
          </a:xfrm>
        </p:spPr>
      </p:pic>
    </p:spTree>
    <p:extLst>
      <p:ext uri="{BB962C8B-B14F-4D97-AF65-F5344CB8AC3E}">
        <p14:creationId xmlns:p14="http://schemas.microsoft.com/office/powerpoint/2010/main" val="1491945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C05B-016C-4706-BFEB-E421A268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Technical Replicates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6F687-9E5D-479B-9A3D-01E923A15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23" y="1502335"/>
            <a:ext cx="10809753" cy="479032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B0B0EE-7044-45DC-B516-0E9EA3BC1EEF}"/>
              </a:ext>
            </a:extLst>
          </p:cNvPr>
          <p:cNvSpPr txBox="1"/>
          <p:nvPr/>
        </p:nvSpPr>
        <p:spPr>
          <a:xfrm>
            <a:off x="838200" y="6308209"/>
            <a:ext cx="443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Youtube</a:t>
            </a:r>
            <a:r>
              <a:rPr lang="en-GB" dirty="0"/>
              <a:t> channel – </a:t>
            </a:r>
            <a:r>
              <a:rPr lang="en-GB" dirty="0" err="1"/>
              <a:t>StatQuest</a:t>
            </a:r>
            <a:r>
              <a:rPr lang="en-GB" dirty="0"/>
              <a:t> by Josh </a:t>
            </a:r>
            <a:r>
              <a:rPr lang="en-GB" dirty="0" err="1"/>
              <a:t>Starmer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1959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C05B-016C-4706-BFEB-E421A2680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36"/>
            <a:ext cx="10515600" cy="1325563"/>
          </a:xfrm>
        </p:spPr>
        <p:txBody>
          <a:bodyPr/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Technical Replicates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8F1D8D-B31B-423E-B496-7BCD103C6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7" y="1397099"/>
            <a:ext cx="10272265" cy="509577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CC23D1-8F83-48FF-9B0C-6924F5DAB6BE}"/>
              </a:ext>
            </a:extLst>
          </p:cNvPr>
          <p:cNvSpPr txBox="1"/>
          <p:nvPr/>
        </p:nvSpPr>
        <p:spPr>
          <a:xfrm>
            <a:off x="959867" y="6488668"/>
            <a:ext cx="443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Youtube</a:t>
            </a:r>
            <a:r>
              <a:rPr lang="en-GB" dirty="0"/>
              <a:t> channel – </a:t>
            </a:r>
            <a:r>
              <a:rPr lang="en-GB" dirty="0" err="1"/>
              <a:t>StatQuest</a:t>
            </a:r>
            <a:r>
              <a:rPr lang="en-GB" dirty="0"/>
              <a:t> by Josh </a:t>
            </a:r>
            <a:r>
              <a:rPr lang="en-GB" dirty="0" err="1"/>
              <a:t>Starmer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6897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ED97D-CA15-4884-A86A-C36C09E41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7950"/>
            <a:ext cx="10515600" cy="1325563"/>
          </a:xfrm>
        </p:spPr>
        <p:txBody>
          <a:bodyPr/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Biological Replicates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62167C-7AB2-4917-8324-CC51C9A79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53" y="1200430"/>
            <a:ext cx="9533691" cy="505773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3AC943-3C00-49AD-9750-2CA6691EB4F1}"/>
              </a:ext>
            </a:extLst>
          </p:cNvPr>
          <p:cNvSpPr txBox="1"/>
          <p:nvPr/>
        </p:nvSpPr>
        <p:spPr>
          <a:xfrm>
            <a:off x="1329153" y="6342854"/>
            <a:ext cx="443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Youtube</a:t>
            </a:r>
            <a:r>
              <a:rPr lang="en-GB" dirty="0"/>
              <a:t> channel – </a:t>
            </a:r>
            <a:r>
              <a:rPr lang="en-GB" dirty="0" err="1"/>
              <a:t>StatQuest</a:t>
            </a:r>
            <a:r>
              <a:rPr lang="en-GB" dirty="0"/>
              <a:t> by Josh </a:t>
            </a:r>
            <a:r>
              <a:rPr lang="en-GB" dirty="0" err="1"/>
              <a:t>Starmer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5551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00769-044E-4A7A-A30E-EA27F016A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4146"/>
            <a:ext cx="10515600" cy="1325563"/>
          </a:xfrm>
        </p:spPr>
        <p:txBody>
          <a:bodyPr/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Measurements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6F5396-28A7-4DAC-A798-5573A5B94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6" y="1713872"/>
            <a:ext cx="7516459" cy="39249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B1637F-52F6-4CE5-A918-4FBF952D5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756" y="2211964"/>
            <a:ext cx="3287806" cy="292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5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orms response chart. Question title: مقطع تحصیلی&#10;. Number of responses: 366 responses.">
            <a:extLst>
              <a:ext uri="{FF2B5EF4-FFF2-40B4-BE49-F238E27FC236}">
                <a16:creationId xmlns:a16="http://schemas.microsoft.com/office/drawing/2014/main" id="{CCDB0572-1346-43A7-B8B9-54BB49E0CF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40" y="1369954"/>
            <a:ext cx="103414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6BA779-C970-416A-99FE-E30C3BCA8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26B15-2250-4C82-8E6A-13F53428D281}"/>
              </a:ext>
            </a:extLst>
          </p:cNvPr>
          <p:cNvSpPr txBox="1"/>
          <p:nvPr/>
        </p:nvSpPr>
        <p:spPr>
          <a:xfrm>
            <a:off x="3221372" y="5268286"/>
            <a:ext cx="1829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2">
                    <a:lumMod val="50000"/>
                  </a:schemeClr>
                </a:solidFill>
              </a:rPr>
              <a:t>Based on Google form</a:t>
            </a:r>
          </a:p>
        </p:txBody>
      </p:sp>
    </p:spTree>
    <p:extLst>
      <p:ext uri="{BB962C8B-B14F-4D97-AF65-F5344CB8AC3E}">
        <p14:creationId xmlns:p14="http://schemas.microsoft.com/office/powerpoint/2010/main" val="3716959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64B6-93EC-4E89-A812-2B8320F61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O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r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g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z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o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B4A2-B17B-4DCE-ADD0-8342FFB85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AT" b="1" dirty="0"/>
              <a:t>T</a:t>
            </a:r>
            <a:r>
              <a:rPr lang="de-AT" b="1" dirty="0"/>
              <a:t>a</a:t>
            </a:r>
            <a:r>
              <a:rPr lang="en-AT" b="1" dirty="0"/>
              <a:t>b</a:t>
            </a:r>
            <a:r>
              <a:rPr lang="de-AT" b="1" dirty="0"/>
              <a:t>l</a:t>
            </a:r>
            <a:r>
              <a:rPr lang="en-AT" b="1" dirty="0"/>
              <a:t>e</a:t>
            </a:r>
          </a:p>
          <a:p>
            <a:endParaRPr lang="en-AT" sz="2000" dirty="0"/>
          </a:p>
          <a:p>
            <a:endParaRPr lang="en-AT" sz="2000" dirty="0"/>
          </a:p>
          <a:p>
            <a:endParaRPr lang="en-AT" sz="2000" dirty="0"/>
          </a:p>
          <a:p>
            <a:r>
              <a:rPr lang="en-AT" b="1" dirty="0"/>
              <a:t>Graph</a:t>
            </a:r>
            <a:endParaRPr lang="de-AT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mplement&#10;&#10;Description automatically generated">
            <a:extLst>
              <a:ext uri="{FF2B5EF4-FFF2-40B4-BE49-F238E27FC236}">
                <a16:creationId xmlns:a16="http://schemas.microsoft.com/office/drawing/2014/main" id="{31442789-1B99-47FD-B242-147B904261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3" b="11502"/>
          <a:stretch/>
        </p:blipFill>
        <p:spPr>
          <a:xfrm>
            <a:off x="5405862" y="1235414"/>
            <a:ext cx="6019331" cy="460118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17860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B745-93B2-4D64-8D5B-96660FBA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Central Tendency </a:t>
            </a:r>
            <a:br>
              <a:rPr lang="en-AT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AT" sz="3200" b="1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AT" sz="3200" b="1" dirty="0" err="1">
                <a:solidFill>
                  <a:schemeClr val="accent2">
                    <a:lumMod val="50000"/>
                  </a:schemeClr>
                </a:solidFill>
              </a:rPr>
              <a:t>Descripti</a:t>
            </a:r>
            <a:r>
              <a:rPr lang="de-AT" sz="3200" b="1" dirty="0">
                <a:solidFill>
                  <a:schemeClr val="accent2">
                    <a:lumMod val="50000"/>
                  </a:schemeClr>
                </a:solidFill>
              </a:rPr>
              <a:t>v</a:t>
            </a:r>
            <a:r>
              <a:rPr lang="en-AT" sz="3200" b="1" dirty="0">
                <a:solidFill>
                  <a:schemeClr val="accent2">
                    <a:lumMod val="50000"/>
                  </a:schemeClr>
                </a:solidFill>
              </a:rPr>
              <a:t>e </a:t>
            </a:r>
            <a:r>
              <a:rPr lang="de-AT" sz="3200" b="1" dirty="0">
                <a:solidFill>
                  <a:schemeClr val="accent2">
                    <a:lumMod val="50000"/>
                  </a:schemeClr>
                </a:solidFill>
              </a:rPr>
              <a:t>s</a:t>
            </a:r>
            <a:r>
              <a:rPr lang="en-AT" sz="3200" b="1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de-AT" sz="3200" b="1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en-AT" sz="3200" b="1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de-AT" sz="3200" b="1" dirty="0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AT" sz="3200" b="1" dirty="0">
                <a:solidFill>
                  <a:schemeClr val="accent2">
                    <a:lumMod val="50000"/>
                  </a:schemeClr>
                </a:solidFill>
              </a:rPr>
              <a:t>s</a:t>
            </a:r>
            <a:r>
              <a:rPr lang="de-AT" sz="3200" b="1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en-AT" sz="3200" b="1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de-AT" sz="3200" b="1" dirty="0">
                <a:solidFill>
                  <a:schemeClr val="accent2">
                    <a:lumMod val="50000"/>
                  </a:schemeClr>
                </a:solidFill>
              </a:rPr>
              <a:t>c</a:t>
            </a:r>
            <a:r>
              <a:rPr lang="en-AT" sz="3200" b="1" dirty="0">
                <a:solidFill>
                  <a:schemeClr val="accent2">
                    <a:lumMod val="50000"/>
                  </a:schemeClr>
                </a:solidFill>
              </a:rPr>
              <a:t>s)</a:t>
            </a:r>
            <a:endParaRPr lang="de-AT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AECF0-D852-4D7D-B587-12B69697D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AT" b="1" dirty="0"/>
              <a:t>M</a:t>
            </a:r>
            <a:r>
              <a:rPr lang="de-AT" b="1" dirty="0"/>
              <a:t>e</a:t>
            </a:r>
            <a:r>
              <a:rPr lang="en-AT" b="1" dirty="0"/>
              <a:t>a</a:t>
            </a:r>
            <a:r>
              <a:rPr lang="de-AT" b="1" dirty="0"/>
              <a:t>n</a:t>
            </a:r>
            <a:r>
              <a:rPr lang="en-AT" b="1" dirty="0"/>
              <a:t> (µ)</a:t>
            </a:r>
          </a:p>
          <a:p>
            <a:pPr marL="0" indent="0">
              <a:buNone/>
            </a:pPr>
            <a:r>
              <a:rPr lang="de-AT" sz="2200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en-AT" sz="2200" dirty="0">
                <a:solidFill>
                  <a:schemeClr val="accent2">
                    <a:lumMod val="50000"/>
                  </a:schemeClr>
                </a:solidFill>
              </a:rPr>
              <a:t>r</a:t>
            </a:r>
            <a:r>
              <a:rPr lang="de-AT" sz="2200" dirty="0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AT" sz="2200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de-AT" sz="2200" dirty="0">
                <a:solidFill>
                  <a:schemeClr val="accent2">
                    <a:lumMod val="50000"/>
                  </a:schemeClr>
                </a:solidFill>
              </a:rPr>
              <a:t>h</a:t>
            </a:r>
            <a:r>
              <a:rPr lang="en-AT" sz="2200" dirty="0">
                <a:solidFill>
                  <a:schemeClr val="accent2">
                    <a:lumMod val="50000"/>
                  </a:schemeClr>
                </a:solidFill>
              </a:rPr>
              <a:t>m</a:t>
            </a:r>
            <a:r>
              <a:rPr lang="de-AT" sz="2200" dirty="0">
                <a:solidFill>
                  <a:schemeClr val="accent2">
                    <a:lumMod val="50000"/>
                  </a:schemeClr>
                </a:solidFill>
              </a:rPr>
              <a:t>e</a:t>
            </a:r>
            <a:r>
              <a:rPr lang="en-AT" sz="2200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de-AT" sz="2200" dirty="0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AT" sz="2200" dirty="0">
                <a:solidFill>
                  <a:schemeClr val="accent2">
                    <a:lumMod val="50000"/>
                  </a:schemeClr>
                </a:solidFill>
              </a:rPr>
              <a:t>c </a:t>
            </a:r>
            <a:r>
              <a:rPr lang="de-AT" sz="2200" dirty="0">
                <a:solidFill>
                  <a:schemeClr val="accent2">
                    <a:lumMod val="50000"/>
                  </a:schemeClr>
                </a:solidFill>
              </a:rPr>
              <a:t>m</a:t>
            </a:r>
            <a:r>
              <a:rPr lang="en-AT" sz="2200" dirty="0">
                <a:solidFill>
                  <a:schemeClr val="accent2">
                    <a:lumMod val="50000"/>
                  </a:schemeClr>
                </a:solidFill>
              </a:rPr>
              <a:t>e</a:t>
            </a:r>
            <a:r>
              <a:rPr lang="de-AT" sz="2200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en-AT" sz="2200" dirty="0">
                <a:solidFill>
                  <a:schemeClr val="accent2">
                    <a:lumMod val="50000"/>
                  </a:schemeClr>
                </a:solidFill>
              </a:rPr>
              <a:t>n</a:t>
            </a:r>
          </a:p>
          <a:p>
            <a:pPr marL="0" indent="0">
              <a:buNone/>
            </a:pPr>
            <a:endParaRPr lang="en-AT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AT" dirty="0"/>
          </a:p>
          <a:p>
            <a:endParaRPr lang="en-AT" b="1" dirty="0"/>
          </a:p>
          <a:p>
            <a:r>
              <a:rPr lang="en-AT" b="1" dirty="0"/>
              <a:t>Median</a:t>
            </a:r>
          </a:p>
          <a:p>
            <a:endParaRPr lang="en-AT" dirty="0"/>
          </a:p>
          <a:p>
            <a:endParaRPr lang="en-AT" b="1" dirty="0"/>
          </a:p>
          <a:p>
            <a:r>
              <a:rPr lang="en-AT" b="1" dirty="0"/>
              <a:t>Mode </a:t>
            </a:r>
          </a:p>
          <a:p>
            <a:pPr marL="0" indent="0">
              <a:buNone/>
            </a:pPr>
            <a:r>
              <a:rPr lang="en-AT" sz="2200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de-AT" sz="2200" dirty="0">
                <a:solidFill>
                  <a:schemeClr val="accent2">
                    <a:lumMod val="50000"/>
                  </a:schemeClr>
                </a:solidFill>
              </a:rPr>
              <a:t>h</a:t>
            </a:r>
            <a:r>
              <a:rPr lang="en-AT" sz="2200" dirty="0">
                <a:solidFill>
                  <a:schemeClr val="accent2">
                    <a:lumMod val="50000"/>
                  </a:schemeClr>
                </a:solidFill>
              </a:rPr>
              <a:t>e </a:t>
            </a:r>
            <a:r>
              <a:rPr lang="de-AT" sz="2200" dirty="0">
                <a:solidFill>
                  <a:schemeClr val="accent2">
                    <a:lumMod val="50000"/>
                  </a:schemeClr>
                </a:solidFill>
              </a:rPr>
              <a:t>m</a:t>
            </a:r>
            <a:r>
              <a:rPr lang="en-AT" sz="2200" dirty="0">
                <a:solidFill>
                  <a:schemeClr val="accent2">
                    <a:lumMod val="50000"/>
                  </a:schemeClr>
                </a:solidFill>
              </a:rPr>
              <a:t>o</a:t>
            </a:r>
            <a:r>
              <a:rPr lang="de-AT" sz="2200" dirty="0">
                <a:solidFill>
                  <a:schemeClr val="accent2">
                    <a:lumMod val="50000"/>
                  </a:schemeClr>
                </a:solidFill>
              </a:rPr>
              <a:t>s</a:t>
            </a:r>
            <a:r>
              <a:rPr lang="en-AT" sz="2200" dirty="0">
                <a:solidFill>
                  <a:schemeClr val="accent2">
                    <a:lumMod val="50000"/>
                  </a:schemeClr>
                </a:solidFill>
              </a:rPr>
              <a:t>t </a:t>
            </a:r>
            <a:r>
              <a:rPr lang="de-AT" sz="2200" dirty="0">
                <a:solidFill>
                  <a:schemeClr val="accent2">
                    <a:lumMod val="50000"/>
                  </a:schemeClr>
                </a:solidFill>
              </a:rPr>
              <a:t>f</a:t>
            </a:r>
            <a:r>
              <a:rPr lang="en-AT" sz="2200" dirty="0">
                <a:solidFill>
                  <a:schemeClr val="accent2">
                    <a:lumMod val="50000"/>
                  </a:schemeClr>
                </a:solidFill>
              </a:rPr>
              <a:t>r</a:t>
            </a:r>
            <a:r>
              <a:rPr lang="de-AT" sz="2200" dirty="0">
                <a:solidFill>
                  <a:schemeClr val="accent2">
                    <a:lumMod val="50000"/>
                  </a:schemeClr>
                </a:solidFill>
              </a:rPr>
              <a:t>e</a:t>
            </a:r>
            <a:r>
              <a:rPr lang="en-AT" sz="2200" dirty="0">
                <a:solidFill>
                  <a:schemeClr val="accent2">
                    <a:lumMod val="50000"/>
                  </a:schemeClr>
                </a:solidFill>
              </a:rPr>
              <a:t>q</a:t>
            </a:r>
            <a:r>
              <a:rPr lang="de-AT" sz="2200" dirty="0">
                <a:solidFill>
                  <a:schemeClr val="accent2">
                    <a:lumMod val="50000"/>
                  </a:schemeClr>
                </a:solidFill>
              </a:rPr>
              <a:t>u</a:t>
            </a:r>
            <a:r>
              <a:rPr lang="en-AT" sz="2200" dirty="0">
                <a:solidFill>
                  <a:schemeClr val="accent2">
                    <a:lumMod val="50000"/>
                  </a:schemeClr>
                </a:solidFill>
              </a:rPr>
              <a:t>e</a:t>
            </a:r>
            <a:r>
              <a:rPr lang="de-AT" sz="2200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r>
              <a:rPr lang="en-AT" sz="2200" dirty="0">
                <a:solidFill>
                  <a:schemeClr val="accent2">
                    <a:lumMod val="50000"/>
                  </a:schemeClr>
                </a:solidFill>
              </a:rPr>
              <a:t>t </a:t>
            </a:r>
            <a:r>
              <a:rPr lang="de-AT" sz="2200" dirty="0">
                <a:solidFill>
                  <a:schemeClr val="accent2">
                    <a:lumMod val="50000"/>
                  </a:schemeClr>
                </a:solidFill>
              </a:rPr>
              <a:t>v</a:t>
            </a:r>
            <a:r>
              <a:rPr lang="en-AT" sz="2200" dirty="0" err="1">
                <a:solidFill>
                  <a:schemeClr val="accent2">
                    <a:lumMod val="50000"/>
                  </a:schemeClr>
                </a:solidFill>
              </a:rPr>
              <a:t>alue</a:t>
            </a:r>
            <a:endParaRPr lang="de-AT" sz="2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9886D89-74FD-4D8D-B1EF-6395031FE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418" y="2735002"/>
            <a:ext cx="3040012" cy="85450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EA5D69-0930-4FF3-845E-67441AE6BA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" t="2435" r="2440" b="12675"/>
          <a:stretch/>
        </p:blipFill>
        <p:spPr>
          <a:xfrm>
            <a:off x="6096000" y="3092838"/>
            <a:ext cx="3984617" cy="3236135"/>
          </a:xfrm>
          <a:prstGeom prst="rect">
            <a:avLst/>
          </a:prstGeom>
        </p:spPr>
      </p:pic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F379F8-1DCE-4571-A35C-F6CBBB4795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3" t="11591" r="15625" b="5981"/>
          <a:stretch/>
        </p:blipFill>
        <p:spPr>
          <a:xfrm>
            <a:off x="2318995" y="4001294"/>
            <a:ext cx="1814446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44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5233-2FF3-46F0-80D0-BEC89DD8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D</a:t>
            </a:r>
            <a:r>
              <a:rPr lang="en-AT" b="1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s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p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e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r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s</a:t>
            </a:r>
            <a:r>
              <a:rPr lang="en-AT" b="1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o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br>
              <a:rPr lang="en-AT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AT" sz="3200" b="1" dirty="0">
                <a:solidFill>
                  <a:schemeClr val="accent2">
                    <a:lumMod val="50000"/>
                  </a:schemeClr>
                </a:solidFill>
              </a:rPr>
              <a:t>(Descriptive </a:t>
            </a:r>
            <a:r>
              <a:rPr lang="de-AT" sz="3200" b="1" dirty="0">
                <a:solidFill>
                  <a:schemeClr val="accent2">
                    <a:lumMod val="50000"/>
                  </a:schemeClr>
                </a:solidFill>
              </a:rPr>
              <a:t>S</a:t>
            </a:r>
            <a:r>
              <a:rPr lang="en-AT" sz="3200" b="1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de-AT" sz="3200" b="1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en-AT" sz="3200" b="1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de-AT" sz="3200" b="1" dirty="0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AT" sz="3200" b="1" dirty="0">
                <a:solidFill>
                  <a:schemeClr val="accent2">
                    <a:lumMod val="50000"/>
                  </a:schemeClr>
                </a:solidFill>
              </a:rPr>
              <a:t>s</a:t>
            </a:r>
            <a:r>
              <a:rPr lang="de-AT" sz="3200" b="1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en-AT" sz="3200" b="1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de-AT" sz="3200" b="1" dirty="0">
                <a:solidFill>
                  <a:schemeClr val="accent2">
                    <a:lumMod val="50000"/>
                  </a:schemeClr>
                </a:solidFill>
              </a:rPr>
              <a:t>c</a:t>
            </a:r>
            <a:r>
              <a:rPr lang="en-AT" sz="3200" b="1" dirty="0">
                <a:solidFill>
                  <a:schemeClr val="accent2">
                    <a:lumMod val="50000"/>
                  </a:schemeClr>
                </a:solidFill>
              </a:rPr>
              <a:t>s)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1D5C2E-F583-4838-88A8-B8EF011DF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2879"/>
            <a:ext cx="10515600" cy="4464084"/>
          </a:xfrm>
        </p:spPr>
        <p:txBody>
          <a:bodyPr>
            <a:normAutofit/>
          </a:bodyPr>
          <a:lstStyle/>
          <a:p>
            <a:r>
              <a:rPr lang="en-AT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</a:t>
            </a:r>
            <a:r>
              <a:rPr lang="de-AT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en-AT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</a:t>
            </a:r>
            <a:r>
              <a:rPr lang="de-AT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</a:t>
            </a:r>
            <a:r>
              <a:rPr lang="en-AT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 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= 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M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x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 - Min</a:t>
            </a:r>
            <a:endParaRPr lang="en-AT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AT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AT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Variance </a:t>
            </a:r>
          </a:p>
          <a:p>
            <a:endParaRPr lang="en-AT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AT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AT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Standa</a:t>
            </a:r>
            <a:r>
              <a:rPr lang="de-AT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</a:t>
            </a:r>
            <a:r>
              <a:rPr lang="en-AT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 de</a:t>
            </a:r>
            <a:r>
              <a:rPr lang="de-AT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</a:t>
            </a:r>
            <a:r>
              <a:rPr lang="en-AT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</a:t>
            </a:r>
            <a:r>
              <a:rPr lang="de-AT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en-AT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</a:t>
            </a:r>
            <a:r>
              <a:rPr lang="de-AT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</a:t>
            </a:r>
            <a:r>
              <a:rPr lang="en-AT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</a:t>
            </a:r>
            <a:r>
              <a:rPr lang="de-AT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</a:t>
            </a:r>
            <a:r>
              <a:rPr lang="en-AT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(S)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87DBD69-D986-44B8-9829-EF3A0CB1F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10" y="3429000"/>
            <a:ext cx="1650914" cy="70249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4BAC084D-26E4-4C00-AF9B-ECC0F7F80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92" y="3429000"/>
            <a:ext cx="1787102" cy="70249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C67EBA4-9DE8-42B2-9E94-119AD1215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471" y="5107555"/>
            <a:ext cx="2514600" cy="752475"/>
          </a:xfrm>
          <a:prstGeom prst="rect">
            <a:avLst/>
          </a:prstGeom>
        </p:spPr>
      </p:pic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9FBB55A8-AD14-4EA7-A4D1-7251C91EF3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9" t="5662" r="2064" b="9907"/>
          <a:stretch/>
        </p:blipFill>
        <p:spPr>
          <a:xfrm>
            <a:off x="6309941" y="2153318"/>
            <a:ext cx="5727998" cy="430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77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260BE-51D4-4059-9707-772E580F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13"/>
            <a:ext cx="10515600" cy="1325563"/>
          </a:xfrm>
        </p:spPr>
        <p:txBody>
          <a:bodyPr/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Quartile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DB8AE7-C373-40FB-B165-1CC5EE5FF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2" y="1565960"/>
            <a:ext cx="5394000" cy="325526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68BE004-3154-45EF-A687-EB7FAB23F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9553" y="2955104"/>
            <a:ext cx="5595828" cy="1951432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C200C98-9231-4B3F-9911-0AE971BA2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2" y="4627756"/>
            <a:ext cx="5483210" cy="2230244"/>
          </a:xfrm>
        </p:spPr>
      </p:pic>
    </p:spTree>
    <p:extLst>
      <p:ext uri="{BB962C8B-B14F-4D97-AF65-F5344CB8AC3E}">
        <p14:creationId xmlns:p14="http://schemas.microsoft.com/office/powerpoint/2010/main" val="4124447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AE05-4579-4FF3-91A8-88E964CD5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D803B7-9A6B-40F4-B0C6-7DF7B7007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94" y="778995"/>
            <a:ext cx="10233212" cy="551638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12776C-3045-4F10-B1C7-A95C86485024}"/>
              </a:ext>
            </a:extLst>
          </p:cNvPr>
          <p:cNvSpPr txBox="1"/>
          <p:nvPr/>
        </p:nvSpPr>
        <p:spPr>
          <a:xfrm>
            <a:off x="979394" y="6339919"/>
            <a:ext cx="443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Youtube</a:t>
            </a:r>
            <a:r>
              <a:rPr lang="en-GB" dirty="0"/>
              <a:t> channel – </a:t>
            </a:r>
            <a:r>
              <a:rPr lang="en-GB" dirty="0" err="1"/>
              <a:t>StatQuest</a:t>
            </a:r>
            <a:r>
              <a:rPr lang="en-GB" dirty="0"/>
              <a:t> by Josh </a:t>
            </a:r>
            <a:r>
              <a:rPr lang="en-GB" dirty="0" err="1"/>
              <a:t>Starmer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1561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D5186-80C0-4F7A-8125-3D4FC08D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6AC19E5-6B7D-4B40-9973-CD02500BD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82" y="846678"/>
            <a:ext cx="10792125" cy="554515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A69FF4-B2E6-41EE-8E0C-86246193E4FC}"/>
              </a:ext>
            </a:extLst>
          </p:cNvPr>
          <p:cNvSpPr txBox="1"/>
          <p:nvPr/>
        </p:nvSpPr>
        <p:spPr>
          <a:xfrm>
            <a:off x="956482" y="6391835"/>
            <a:ext cx="443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Youtube</a:t>
            </a:r>
            <a:r>
              <a:rPr lang="en-GB" dirty="0"/>
              <a:t> channel – </a:t>
            </a:r>
            <a:r>
              <a:rPr lang="en-GB" dirty="0" err="1"/>
              <a:t>StatQuest</a:t>
            </a:r>
            <a:r>
              <a:rPr lang="en-GB" dirty="0"/>
              <a:t> by Josh </a:t>
            </a:r>
            <a:r>
              <a:rPr lang="en-GB" dirty="0" err="1"/>
              <a:t>Starmer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557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28DD29E-4E7B-4533-AD79-8A4276116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06" y="563403"/>
            <a:ext cx="10607787" cy="573119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D525A9-0B8C-4DD7-A15A-61BEAAC176DA}"/>
              </a:ext>
            </a:extLst>
          </p:cNvPr>
          <p:cNvSpPr txBox="1"/>
          <p:nvPr/>
        </p:nvSpPr>
        <p:spPr>
          <a:xfrm>
            <a:off x="792106" y="6294596"/>
            <a:ext cx="443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Youtube</a:t>
            </a:r>
            <a:r>
              <a:rPr lang="en-GB" dirty="0"/>
              <a:t> channel – </a:t>
            </a:r>
            <a:r>
              <a:rPr lang="en-GB" dirty="0" err="1"/>
              <a:t>StatQuest</a:t>
            </a:r>
            <a:r>
              <a:rPr lang="en-GB" dirty="0"/>
              <a:t> by Josh </a:t>
            </a:r>
            <a:r>
              <a:rPr lang="en-GB" dirty="0" err="1"/>
              <a:t>Starmer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359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B6DF9-7CBF-4747-A73E-DE772FE23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0784BD-026C-4753-99B9-4185EC558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508" y="758825"/>
            <a:ext cx="10047292" cy="552543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F2B2C1-E5F6-47B8-8E10-F9470F97BA30}"/>
              </a:ext>
            </a:extLst>
          </p:cNvPr>
          <p:cNvSpPr txBox="1"/>
          <p:nvPr/>
        </p:nvSpPr>
        <p:spPr>
          <a:xfrm>
            <a:off x="1458508" y="6308627"/>
            <a:ext cx="443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Youtube</a:t>
            </a:r>
            <a:r>
              <a:rPr lang="en-GB" dirty="0"/>
              <a:t> channel – </a:t>
            </a:r>
            <a:r>
              <a:rPr lang="en-GB" dirty="0" err="1"/>
              <a:t>StatQuest</a:t>
            </a:r>
            <a:r>
              <a:rPr lang="en-GB" dirty="0"/>
              <a:t> by Josh </a:t>
            </a:r>
            <a:r>
              <a:rPr lang="en-GB" dirty="0" err="1"/>
              <a:t>Starmer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6748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94C9-66E2-4A70-8934-98F5B104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1965EA-B52D-4378-A8D7-49B45FED7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157441"/>
            <a:ext cx="11020425" cy="622159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E44EE1-C8F2-49EE-BE74-5661E8CAAFCA}"/>
              </a:ext>
            </a:extLst>
          </p:cNvPr>
          <p:cNvSpPr txBox="1"/>
          <p:nvPr/>
        </p:nvSpPr>
        <p:spPr>
          <a:xfrm>
            <a:off x="333375" y="6402056"/>
            <a:ext cx="162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Web of Science</a:t>
            </a:r>
          </a:p>
        </p:txBody>
      </p:sp>
    </p:spTree>
    <p:extLst>
      <p:ext uri="{BB962C8B-B14F-4D97-AF65-F5344CB8AC3E}">
        <p14:creationId xmlns:p14="http://schemas.microsoft.com/office/powerpoint/2010/main" val="1116447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8C4EB-6330-4858-AB1A-A30BCE95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T" dirty="0">
                <a:solidFill>
                  <a:schemeClr val="accent2">
                    <a:lumMod val="50000"/>
                  </a:schemeClr>
                </a:solidFill>
              </a:rPr>
              <a:t>Box-Plot</a:t>
            </a:r>
            <a:endParaRPr lang="de-AT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A6C732-BA1F-4F45-A338-8411B7D50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247" y="1690688"/>
            <a:ext cx="7699505" cy="4330971"/>
          </a:xfrm>
        </p:spPr>
      </p:pic>
    </p:spTree>
    <p:extLst>
      <p:ext uri="{BB962C8B-B14F-4D97-AF65-F5344CB8AC3E}">
        <p14:creationId xmlns:p14="http://schemas.microsoft.com/office/powerpoint/2010/main" val="1728835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6ACD2-DA8D-4402-84EA-05966E5B7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DB1C57-F681-4ED2-9CB0-22E27D6ED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969" y="0"/>
            <a:ext cx="6200615" cy="64928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D828C7-06FB-4EE1-8E39-1D1609B8E26D}"/>
              </a:ext>
            </a:extLst>
          </p:cNvPr>
          <p:cNvSpPr txBox="1"/>
          <p:nvPr/>
        </p:nvSpPr>
        <p:spPr>
          <a:xfrm>
            <a:off x="5335398" y="6492875"/>
            <a:ext cx="1829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accent2">
                    <a:lumMod val="50000"/>
                  </a:schemeClr>
                </a:solidFill>
              </a:rPr>
              <a:t>Based on Google form</a:t>
            </a:r>
          </a:p>
        </p:txBody>
      </p:sp>
    </p:spTree>
    <p:extLst>
      <p:ext uri="{BB962C8B-B14F-4D97-AF65-F5344CB8AC3E}">
        <p14:creationId xmlns:p14="http://schemas.microsoft.com/office/powerpoint/2010/main" val="3775602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932EF-BCD4-441D-94BD-F5DD636F4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Box-plot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E0154-9DCE-4999-86C9-FAAF721F3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5207620" cy="4667250"/>
          </a:xfr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451318D-4350-45B1-B7AD-5E64B4F6DF4D}"/>
              </a:ext>
            </a:extLst>
          </p:cNvPr>
          <p:cNvGraphicFramePr>
            <a:graphicFrameLocks noGrp="1"/>
          </p:cNvGraphicFramePr>
          <p:nvPr/>
        </p:nvGraphicFramePr>
        <p:xfrm>
          <a:off x="8055748" y="1242873"/>
          <a:ext cx="3937985" cy="5504155"/>
        </p:xfrm>
        <a:graphic>
          <a:graphicData uri="http://schemas.openxmlformats.org/drawingml/2006/table">
            <a:tbl>
              <a:tblPr/>
              <a:tblGrid>
                <a:gridCol w="1271783">
                  <a:extLst>
                    <a:ext uri="{9D8B030D-6E8A-4147-A177-3AD203B41FA5}">
                      <a16:colId xmlns:a16="http://schemas.microsoft.com/office/drawing/2014/main" val="991300044"/>
                    </a:ext>
                  </a:extLst>
                </a:gridCol>
                <a:gridCol w="1333101">
                  <a:extLst>
                    <a:ext uri="{9D8B030D-6E8A-4147-A177-3AD203B41FA5}">
                      <a16:colId xmlns:a16="http://schemas.microsoft.com/office/drawing/2014/main" val="2790662556"/>
                    </a:ext>
                  </a:extLst>
                </a:gridCol>
                <a:gridCol w="1333101">
                  <a:extLst>
                    <a:ext uri="{9D8B030D-6E8A-4147-A177-3AD203B41FA5}">
                      <a16:colId xmlns:a16="http://schemas.microsoft.com/office/drawing/2014/main" val="3765455852"/>
                    </a:ext>
                  </a:extLst>
                </a:gridCol>
              </a:tblGrid>
              <a:tr h="172352"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b="1" dirty="0">
                          <a:effectLst/>
                        </a:rPr>
                        <a:t>Name</a:t>
                      </a:r>
                    </a:p>
                  </a:txBody>
                  <a:tcPr marL="14955" marR="14955" marT="14955" marB="1495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B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b="1" dirty="0">
                          <a:effectLst/>
                        </a:rPr>
                        <a:t>Formula</a:t>
                      </a:r>
                    </a:p>
                  </a:txBody>
                  <a:tcPr marL="14955" marR="14955" marT="14955" marB="1495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B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b="1" dirty="0">
                          <a:effectLst/>
                        </a:rPr>
                        <a:t>Value</a:t>
                      </a:r>
                    </a:p>
                  </a:txBody>
                  <a:tcPr marL="14955" marR="14955" marT="14955" marB="1495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116543"/>
                  </a:ext>
                </a:extLst>
              </a:tr>
              <a:tr h="284787"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Upper Hinge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75th Percentile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20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920869"/>
                  </a:ext>
                </a:extLst>
              </a:tr>
              <a:tr h="284787"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Lower Hinge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25th Percentile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>
                          <a:effectLst/>
                          <a:latin typeface="Courier"/>
                        </a:rPr>
                        <a:t>17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956015"/>
                  </a:ext>
                </a:extLst>
              </a:tr>
              <a:tr h="417851"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H-Spread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Upper Hinge - Lower Hinge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3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640366"/>
                  </a:ext>
                </a:extLst>
              </a:tr>
              <a:tr h="284787">
                <a:tc>
                  <a:txBody>
                    <a:bodyPr/>
                    <a:lstStyle/>
                    <a:p>
                      <a:r>
                        <a:rPr lang="de-AT" sz="1100">
                          <a:effectLst/>
                          <a:latin typeface="Courier"/>
                        </a:rPr>
                        <a:t>Step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1.5 x H-Spread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4.5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22134"/>
                  </a:ext>
                </a:extLst>
              </a:tr>
              <a:tr h="345243">
                <a:tc>
                  <a:txBody>
                    <a:bodyPr/>
                    <a:lstStyle/>
                    <a:p>
                      <a:r>
                        <a:rPr lang="de-AT" sz="1100">
                          <a:effectLst/>
                          <a:latin typeface="Courier"/>
                        </a:rPr>
                        <a:t>Upper Inner Fence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Upper Hinge + 1 Step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24.5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400776"/>
                  </a:ext>
                </a:extLst>
              </a:tr>
              <a:tr h="345243">
                <a:tc>
                  <a:txBody>
                    <a:bodyPr/>
                    <a:lstStyle/>
                    <a:p>
                      <a:r>
                        <a:rPr lang="de-AT" sz="1100">
                          <a:effectLst/>
                          <a:latin typeface="Courier"/>
                        </a:rPr>
                        <a:t>Lower Inner Fence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Lower Hinge - 1 Step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12.5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491350"/>
                  </a:ext>
                </a:extLst>
              </a:tr>
              <a:tr h="345243">
                <a:tc>
                  <a:txBody>
                    <a:bodyPr/>
                    <a:lstStyle/>
                    <a:p>
                      <a:r>
                        <a:rPr lang="de-AT" sz="1100">
                          <a:effectLst/>
                          <a:latin typeface="Courier"/>
                        </a:rPr>
                        <a:t>Upper Outer Fence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Upper Hinge + 2 Steps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29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153549"/>
                  </a:ext>
                </a:extLst>
              </a:tr>
              <a:tr h="345243">
                <a:tc>
                  <a:txBody>
                    <a:bodyPr/>
                    <a:lstStyle/>
                    <a:p>
                      <a:r>
                        <a:rPr lang="de-AT" sz="1100">
                          <a:effectLst/>
                          <a:latin typeface="Courier"/>
                        </a:rPr>
                        <a:t>Lower Outer Fence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Lower Hinge - 2 Steps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8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893132"/>
                  </a:ext>
                </a:extLst>
              </a:tr>
              <a:tr h="550917">
                <a:tc>
                  <a:txBody>
                    <a:bodyPr/>
                    <a:lstStyle/>
                    <a:p>
                      <a:r>
                        <a:rPr lang="de-AT" sz="1100">
                          <a:effectLst/>
                          <a:latin typeface="Courier"/>
                        </a:rPr>
                        <a:t>Upper Adjacent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Largest value below Upper Inner Fence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24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47938"/>
                  </a:ext>
                </a:extLst>
              </a:tr>
              <a:tr h="550917">
                <a:tc>
                  <a:txBody>
                    <a:bodyPr/>
                    <a:lstStyle/>
                    <a:p>
                      <a:r>
                        <a:rPr lang="de-AT" sz="1100">
                          <a:effectLst/>
                          <a:latin typeface="Courier"/>
                        </a:rPr>
                        <a:t>Lower Adjacent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ourier"/>
                        </a:rPr>
                        <a:t>Smallest value above Lower Inner Fence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14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811992"/>
                  </a:ext>
                </a:extLst>
              </a:tr>
              <a:tr h="817049">
                <a:tc>
                  <a:txBody>
                    <a:bodyPr/>
                    <a:lstStyle/>
                    <a:p>
                      <a:r>
                        <a:rPr lang="de-AT" sz="1100">
                          <a:effectLst/>
                          <a:latin typeface="Courier"/>
                        </a:rPr>
                        <a:t>Outside Value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Courier"/>
                        </a:rPr>
                        <a:t>A value beyond an Inner Fence but not beyond an Outer Fence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29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005026"/>
                  </a:ext>
                </a:extLst>
              </a:tr>
              <a:tr h="633394">
                <a:tc>
                  <a:txBody>
                    <a:bodyPr/>
                    <a:lstStyle/>
                    <a:p>
                      <a:r>
                        <a:rPr lang="de-AT" sz="1400">
                          <a:effectLst/>
                          <a:latin typeface="Courier"/>
                        </a:rPr>
                        <a:t>Far Out Value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Courier"/>
                        </a:rPr>
                        <a:t>A value beyond an Outer Fence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400" dirty="0">
                          <a:effectLst/>
                          <a:latin typeface="Courier"/>
                        </a:rPr>
                        <a:t>None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2728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6440FC-0D1A-48DB-8E4C-506A9F2E6230}"/>
              </a:ext>
            </a:extLst>
          </p:cNvPr>
          <p:cNvSpPr txBox="1"/>
          <p:nvPr/>
        </p:nvSpPr>
        <p:spPr>
          <a:xfrm>
            <a:off x="2817685" y="6492875"/>
            <a:ext cx="20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onlinestatbook.com</a:t>
            </a:r>
          </a:p>
        </p:txBody>
      </p:sp>
    </p:spTree>
    <p:extLst>
      <p:ext uri="{BB962C8B-B14F-4D97-AF65-F5344CB8AC3E}">
        <p14:creationId xmlns:p14="http://schemas.microsoft.com/office/powerpoint/2010/main" val="479279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F4AA-E61A-4DEA-953A-F526349AA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Box-plot</a:t>
            </a:r>
            <a:endParaRPr lang="de-A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426FB5-1A62-470D-9B6D-74D45DC99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254262"/>
            <a:ext cx="5238613" cy="523861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F26CF1-8FA4-4DC7-A209-3A230304F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420" y="1804631"/>
            <a:ext cx="6370715" cy="4573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3FFD9-7C7D-4CD9-B62D-E4A3F6B7FA08}"/>
              </a:ext>
            </a:extLst>
          </p:cNvPr>
          <p:cNvSpPr txBox="1"/>
          <p:nvPr/>
        </p:nvSpPr>
        <p:spPr>
          <a:xfrm>
            <a:off x="7865935" y="6431418"/>
            <a:ext cx="204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onlinestatbook.com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6A9AE9-AA2A-4341-AB41-85E3E477F606}"/>
              </a:ext>
            </a:extLst>
          </p:cNvPr>
          <p:cNvSpPr txBox="1"/>
          <p:nvPr/>
        </p:nvSpPr>
        <p:spPr>
          <a:xfrm>
            <a:off x="2121316" y="6193134"/>
            <a:ext cx="127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My project!</a:t>
            </a:r>
          </a:p>
        </p:txBody>
      </p:sp>
    </p:spTree>
    <p:extLst>
      <p:ext uri="{BB962C8B-B14F-4D97-AF65-F5344CB8AC3E}">
        <p14:creationId xmlns:p14="http://schemas.microsoft.com/office/powerpoint/2010/main" val="1213952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8DB0B-586F-481C-B717-5B5D72E7B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Statistical 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nference</a:t>
            </a:r>
            <a:endParaRPr lang="de-AT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91418C-14FF-4EFE-9121-BB5A5A32B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141" y="3189050"/>
            <a:ext cx="5734050" cy="345276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5D6FE-A31D-419E-9559-24820DD4E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41990" cy="4351338"/>
          </a:xfrm>
        </p:spPr>
        <p:txBody>
          <a:bodyPr/>
          <a:lstStyle/>
          <a:p>
            <a:pPr algn="just"/>
            <a:r>
              <a:rPr lang="en-US" dirty="0"/>
              <a:t>makes use of information from a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US" dirty="0"/>
              <a:t> to draw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conclusions (inferences) </a:t>
            </a:r>
            <a:r>
              <a:rPr lang="en-US" dirty="0"/>
              <a:t>about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population</a:t>
            </a:r>
            <a:r>
              <a:rPr lang="en-US" b="1" dirty="0"/>
              <a:t>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02294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56880-FC48-451F-82B9-7A207B454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0259"/>
            <a:ext cx="10515600" cy="1325563"/>
          </a:xfrm>
        </p:spPr>
        <p:txBody>
          <a:bodyPr/>
          <a:lstStyle/>
          <a:p>
            <a:pPr algn="ctr"/>
            <a:r>
              <a:rPr lang="en-AT" b="1">
                <a:solidFill>
                  <a:schemeClr val="accent2">
                    <a:lumMod val="50000"/>
                  </a:schemeClr>
                </a:solidFill>
              </a:rPr>
              <a:t>V</a:t>
            </a:r>
            <a:r>
              <a:rPr lang="de-AT" b="1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en-AT" b="1">
                <a:solidFill>
                  <a:schemeClr val="accent2">
                    <a:lumMod val="50000"/>
                  </a:schemeClr>
                </a:solidFill>
              </a:rPr>
              <a:t>r</a:t>
            </a:r>
            <a:r>
              <a:rPr lang="de-AT" b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AT" b="1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de-AT" b="1">
                <a:solidFill>
                  <a:schemeClr val="accent2">
                    <a:lumMod val="50000"/>
                  </a:schemeClr>
                </a:solidFill>
              </a:rPr>
              <a:t>b</a:t>
            </a:r>
            <a:r>
              <a:rPr lang="en-AT" b="1">
                <a:solidFill>
                  <a:schemeClr val="accent2">
                    <a:lumMod val="50000"/>
                  </a:schemeClr>
                </a:solidFill>
              </a:rPr>
              <a:t>l</a:t>
            </a:r>
            <a:r>
              <a:rPr lang="de-AT" b="1">
                <a:solidFill>
                  <a:schemeClr val="accent2">
                    <a:lumMod val="50000"/>
                  </a:schemeClr>
                </a:solidFill>
              </a:rPr>
              <a:t>e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06011-2BB0-4938-B777-601C44E17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de-AT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800" b="0" i="0" u="none" strike="noStrike" baseline="0" dirty="0">
                <a:latin typeface="Calibri" panose="020F0502020204030204" pitchFamily="34" charset="0"/>
              </a:rPr>
              <a:t>All attributes or features of an object that can vary </a:t>
            </a:r>
          </a:p>
          <a:p>
            <a:pPr marL="0" indent="0">
              <a:buNone/>
            </a:pPr>
            <a:endParaRPr lang="en-AT" sz="1800" b="0" i="0" u="none" strike="noStrike" baseline="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de-AT" sz="1800" b="0" i="0" u="none" strike="noStrike" baseline="0" dirty="0">
                <a:latin typeface="Calibri" panose="020F0502020204030204" pitchFamily="34" charset="0"/>
              </a:rPr>
              <a:t>Examples</a:t>
            </a:r>
            <a:r>
              <a:rPr lang="en-AT" sz="1800" dirty="0">
                <a:latin typeface="Calibri" panose="020F0502020204030204" pitchFamily="34" charset="0"/>
              </a:rPr>
              <a:t>:</a:t>
            </a:r>
            <a:r>
              <a:rPr lang="de-AT" sz="1800" b="0" i="0" u="none" strike="noStrike" baseline="0" dirty="0">
                <a:latin typeface="Calibri" panose="020F0502020204030204" pitchFamily="34" charset="0"/>
              </a:rPr>
              <a:t> </a:t>
            </a:r>
          </a:p>
          <a:p>
            <a:r>
              <a:rPr lang="en-US" sz="1800" b="0" i="0" u="none" strike="noStrike" baseline="0" dirty="0">
                <a:latin typeface="Calibri" panose="020F0502020204030204" pitchFamily="34" charset="0"/>
              </a:rPr>
              <a:t>Size, weight, </a:t>
            </a:r>
            <a:r>
              <a:rPr lang="en-US" sz="1800" b="0" i="0" u="none" strike="noStrike" baseline="0" dirty="0" err="1">
                <a:latin typeface="Calibri" panose="020F0502020204030204" pitchFamily="34" charset="0"/>
              </a:rPr>
              <a:t>colour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, sex of </a:t>
            </a:r>
            <a:r>
              <a:rPr lang="en-US" sz="1800" b="0" i="0" u="none" strike="noStrike" baseline="0" dirty="0" err="1">
                <a:latin typeface="Calibri" panose="020F0502020204030204" pitchFamily="34" charset="0"/>
              </a:rPr>
              <a:t>indivduals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 </a:t>
            </a:r>
          </a:p>
          <a:p>
            <a:r>
              <a:rPr lang="en-US" sz="1800" b="0" i="0" u="none" strike="noStrike" baseline="0" dirty="0">
                <a:latin typeface="Calibri" panose="020F0502020204030204" pitchFamily="34" charset="0"/>
              </a:rPr>
              <a:t>Number of species in habitats or sampling plots </a:t>
            </a:r>
          </a:p>
          <a:p>
            <a:r>
              <a:rPr lang="en-AT" sz="1800" b="0" i="0" u="none" strike="noStrike" baseline="0" dirty="0">
                <a:latin typeface="Calibri" panose="020F0502020204030204" pitchFamily="34" charset="0"/>
              </a:rPr>
              <a:t>Blood sugar, pressure,  pH,........</a:t>
            </a:r>
            <a:endParaRPr lang="en-US" sz="1800" b="0" i="0" u="none" strike="noStrike" baseline="0" dirty="0">
              <a:latin typeface="Calibri" panose="020F0502020204030204" pitchFamily="34" charset="0"/>
            </a:endParaRPr>
          </a:p>
          <a:p>
            <a:r>
              <a:rPr lang="de-AT" sz="1800" b="0" i="0" u="none" strike="noStrike" baseline="0" dirty="0">
                <a:latin typeface="Calibri" panose="020F0502020204030204" pitchFamily="34" charset="0"/>
              </a:rPr>
              <a:t>etc. etc. </a:t>
            </a:r>
            <a:endParaRPr lang="de-A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054258-489E-44D5-A0BD-445227496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663" y="1739411"/>
            <a:ext cx="4194409" cy="452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98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56880-FC48-451F-82B9-7A207B454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0259"/>
            <a:ext cx="10515600" cy="1325563"/>
          </a:xfrm>
        </p:spPr>
        <p:txBody>
          <a:bodyPr/>
          <a:lstStyle/>
          <a:p>
            <a:pPr algn="ctr"/>
            <a:r>
              <a:rPr lang="en-AT" b="1">
                <a:solidFill>
                  <a:schemeClr val="accent2">
                    <a:lumMod val="50000"/>
                  </a:schemeClr>
                </a:solidFill>
              </a:rPr>
              <a:t>V</a:t>
            </a:r>
            <a:r>
              <a:rPr lang="de-AT" b="1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en-AT" b="1">
                <a:solidFill>
                  <a:schemeClr val="accent2">
                    <a:lumMod val="50000"/>
                  </a:schemeClr>
                </a:solidFill>
              </a:rPr>
              <a:t>r</a:t>
            </a:r>
            <a:r>
              <a:rPr lang="de-AT" b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AT" b="1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de-AT" b="1">
                <a:solidFill>
                  <a:schemeClr val="accent2">
                    <a:lumMod val="50000"/>
                  </a:schemeClr>
                </a:solidFill>
              </a:rPr>
              <a:t>b</a:t>
            </a:r>
            <a:r>
              <a:rPr lang="en-AT" b="1">
                <a:solidFill>
                  <a:schemeClr val="accent2">
                    <a:lumMod val="50000"/>
                  </a:schemeClr>
                </a:solidFill>
              </a:rPr>
              <a:t>l</a:t>
            </a:r>
            <a:r>
              <a:rPr lang="de-AT" b="1">
                <a:solidFill>
                  <a:schemeClr val="accent2">
                    <a:lumMod val="50000"/>
                  </a:schemeClr>
                </a:solidFill>
              </a:rPr>
              <a:t>e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87D900-C464-4921-A66E-10154EB1A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21" y="1415822"/>
            <a:ext cx="9257975" cy="5236337"/>
          </a:xfrm>
        </p:spPr>
      </p:pic>
    </p:spTree>
    <p:extLst>
      <p:ext uri="{BB962C8B-B14F-4D97-AF65-F5344CB8AC3E}">
        <p14:creationId xmlns:p14="http://schemas.microsoft.com/office/powerpoint/2010/main" val="1328025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1356-0702-4EFF-B542-95325DEC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Metric Scale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0BCF1-4E0E-4774-AB0D-B041A179D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Ratio variables</a:t>
            </a:r>
          </a:p>
          <a:p>
            <a:pPr marL="0" indent="0">
              <a:buNone/>
            </a:pPr>
            <a:r>
              <a:rPr lang="en-AT" sz="2000" dirty="0">
                <a:solidFill>
                  <a:srgbClr val="00B050"/>
                </a:solidFill>
              </a:rPr>
              <a:t> Have true zero</a:t>
            </a:r>
          </a:p>
          <a:p>
            <a:pPr marL="0" indent="0">
              <a:buNone/>
            </a:pPr>
            <a:r>
              <a:rPr lang="en-AT" sz="2000" dirty="0"/>
              <a:t>Example: Weight</a:t>
            </a:r>
          </a:p>
          <a:p>
            <a:endParaRPr lang="en-AT" dirty="0"/>
          </a:p>
          <a:p>
            <a:r>
              <a:rPr lang="en-AT" dirty="0"/>
              <a:t>Interval variables</a:t>
            </a:r>
          </a:p>
          <a:p>
            <a:pPr marL="0" indent="0">
              <a:buNone/>
            </a:pPr>
            <a:r>
              <a:rPr lang="en-AT" sz="2000" dirty="0">
                <a:solidFill>
                  <a:srgbClr val="FF0000"/>
                </a:solidFill>
              </a:rPr>
              <a:t>Not have true zero</a:t>
            </a:r>
          </a:p>
          <a:p>
            <a:pPr marL="0" indent="0">
              <a:buNone/>
            </a:pPr>
            <a:r>
              <a:rPr lang="en-AT" sz="2000" dirty="0"/>
              <a:t>Example: temperature</a:t>
            </a:r>
            <a:endParaRPr lang="de-AT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D281F-3AC7-45FA-A929-E929F79D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521" y="1869065"/>
            <a:ext cx="6396686" cy="42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34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44608-45E0-4C8A-8A15-3F1575535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D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s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r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b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u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o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AB4BCD-37BE-4CF0-BB99-B70F2C0E3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5" r="6780"/>
          <a:stretch/>
        </p:blipFill>
        <p:spPr>
          <a:xfrm>
            <a:off x="621384" y="2017199"/>
            <a:ext cx="4245911" cy="3780285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A58FD7-328D-46EA-AE77-0993FF251E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" t="4047"/>
          <a:stretch/>
        </p:blipFill>
        <p:spPr>
          <a:xfrm>
            <a:off x="5813195" y="2290714"/>
            <a:ext cx="5088998" cy="350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62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44608-45E0-4C8A-8A15-3F1575535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D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s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r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b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u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o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59379-D7E1-486F-9161-8A6F23DB9CD9}"/>
              </a:ext>
            </a:extLst>
          </p:cNvPr>
          <p:cNvSpPr txBox="1"/>
          <p:nvPr/>
        </p:nvSpPr>
        <p:spPr>
          <a:xfrm>
            <a:off x="708211" y="1690688"/>
            <a:ext cx="11035553" cy="1915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de-AT" sz="105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r>
              <a:rPr lang="en-US" sz="18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</a:rPr>
              <a:t>Frequency distribution: </a:t>
            </a:r>
            <a:r>
              <a:rPr lang="en-US" sz="1800" b="0" i="0" u="none" strike="noStrike" baseline="0" dirty="0">
                <a:latin typeface="Tahoma" panose="020B0604030504040204" pitchFamily="34" charset="0"/>
              </a:rPr>
              <a:t>how frequent is a certain, particular value (or value interval) within a given set of values. </a:t>
            </a:r>
            <a:endParaRPr lang="en-AT" sz="1800" b="0" i="0" u="none" strike="noStrike" baseline="0" dirty="0">
              <a:latin typeface="Tahoma" panose="020B0604030504040204" pitchFamily="34" charset="0"/>
            </a:endParaRPr>
          </a:p>
          <a:p>
            <a:endParaRPr lang="en-AT" sz="1800" b="0" i="0" u="none" strike="noStrike" baseline="0" dirty="0">
              <a:latin typeface="Tahoma" panose="020B0604030504040204" pitchFamily="34" charset="0"/>
            </a:endParaRPr>
          </a:p>
          <a:p>
            <a:endParaRPr lang="en-US" sz="1800" b="0" i="0" u="none" strike="noStrike" baseline="0" dirty="0">
              <a:latin typeface="Tahoma" panose="020B0604030504040204" pitchFamily="34" charset="0"/>
            </a:endParaRPr>
          </a:p>
          <a:p>
            <a:r>
              <a:rPr lang="en-US" sz="18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</a:rPr>
              <a:t>Probability distribution:</a:t>
            </a:r>
            <a:r>
              <a:rPr lang="en-US" sz="1800" b="0" i="0" u="none" strike="noStrike" baseline="0" dirty="0">
                <a:latin typeface="Tahoma" panose="020B0604030504040204" pitchFamily="34" charset="0"/>
              </a:rPr>
              <a:t> how likely is it that an object (to draw from a population) will have a certain value x. </a:t>
            </a:r>
            <a:endParaRPr lang="de-A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2C519F-8258-41FF-AD96-685AB9E0D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4" y="3606597"/>
            <a:ext cx="5923151" cy="298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53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283EB-5B50-47B9-A083-BF5FEB5EB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P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r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o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b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b</a:t>
            </a:r>
            <a:r>
              <a:rPr lang="en-AT" b="1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l</a:t>
            </a:r>
            <a:r>
              <a:rPr lang="en-AT" b="1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y 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D</a:t>
            </a:r>
            <a:r>
              <a:rPr lang="en-AT" b="1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s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r</a:t>
            </a:r>
            <a:r>
              <a:rPr lang="en-AT" b="1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b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u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en-AT" b="1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o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FFF7A5E-59BB-4E50-85CA-0022BA4BA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70" y="2489254"/>
            <a:ext cx="5623930" cy="3662164"/>
          </a:xfr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2DB0C8-A9AF-4DC9-B532-06A728F88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823" y="2043627"/>
            <a:ext cx="6050107" cy="410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73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79BB0-AA81-4974-92D4-062FC967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21"/>
            <a:ext cx="10515600" cy="1325563"/>
          </a:xfrm>
        </p:spPr>
        <p:txBody>
          <a:bodyPr/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o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r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m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l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d</a:t>
            </a:r>
            <a:r>
              <a:rPr lang="en-AT" b="1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s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r</a:t>
            </a:r>
            <a:r>
              <a:rPr lang="en-AT" b="1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b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u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en-AT" b="1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o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66EF92-AE75-43DD-81AB-C8A1C2DE4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0978" y="1184283"/>
            <a:ext cx="9870044" cy="475931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92CA59-EAA6-4FB8-B257-6E95EDC6B370}"/>
              </a:ext>
            </a:extLst>
          </p:cNvPr>
          <p:cNvSpPr txBox="1"/>
          <p:nvPr/>
        </p:nvSpPr>
        <p:spPr>
          <a:xfrm>
            <a:off x="1160978" y="5882326"/>
            <a:ext cx="848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Height</a:t>
            </a:r>
          </a:p>
          <a:p>
            <a:r>
              <a:rPr lang="de-AT" dirty="0">
                <a:solidFill>
                  <a:srgbClr val="C00000"/>
                </a:solidFill>
              </a:rPr>
              <a:t>M: </a:t>
            </a:r>
            <a:r>
              <a:rPr lang="de-AT" dirty="0"/>
              <a:t>175</a:t>
            </a:r>
          </a:p>
          <a:p>
            <a:r>
              <a:rPr lang="de-AT" dirty="0">
                <a:solidFill>
                  <a:srgbClr val="C00000"/>
                </a:solidFill>
              </a:rPr>
              <a:t>S:</a:t>
            </a:r>
            <a:r>
              <a:rPr lang="de-AT" dirty="0"/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05CAF9-CC68-4397-B46A-E05C56A8FE59}"/>
              </a:ext>
            </a:extLst>
          </p:cNvPr>
          <p:cNvSpPr txBox="1"/>
          <p:nvPr/>
        </p:nvSpPr>
        <p:spPr>
          <a:xfrm>
            <a:off x="2564090" y="5943600"/>
            <a:ext cx="368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175 ±5 :68.27% </a:t>
            </a:r>
          </a:p>
          <a:p>
            <a:r>
              <a:rPr lang="de-DE" dirty="0"/>
              <a:t>175 ± 2(5): 95.45%</a:t>
            </a:r>
          </a:p>
          <a:p>
            <a:r>
              <a:rPr lang="de-DE" dirty="0"/>
              <a:t>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04612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1692-D2C4-4247-B428-46E1841C9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Requirements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7BDEA-A906-4C06-80E0-9350C12760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1" r="7455" b="742"/>
          <a:stretch/>
        </p:blipFill>
        <p:spPr>
          <a:xfrm>
            <a:off x="372861" y="1980205"/>
            <a:ext cx="3367002" cy="2930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3CDC8-E184-491F-A388-FB4FA9A9D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538" y="1980205"/>
            <a:ext cx="3488924" cy="2897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5B1A97-D0E2-4E25-9227-B93C1B44AE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4" r="11408" b="15481"/>
          <a:stretch/>
        </p:blipFill>
        <p:spPr>
          <a:xfrm>
            <a:off x="8452137" y="1980205"/>
            <a:ext cx="3594859" cy="289759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1B7ACF5-20EB-41EB-B26D-7E4EFCE60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" y="5167312"/>
            <a:ext cx="1238291" cy="95967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47DC30-3E37-4832-B32C-4E910B861F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8" t="25350" r="35486" b="24637"/>
          <a:stretch/>
        </p:blipFill>
        <p:spPr>
          <a:xfrm>
            <a:off x="1635371" y="5247726"/>
            <a:ext cx="911151" cy="879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8CEECA-538E-4D3C-8451-5CF3905627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053" y="5304011"/>
            <a:ext cx="1009749" cy="76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4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EBBEE-6E9D-4CE8-8CA6-653504893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6D8A24-FADB-45B9-93BF-CC1EA91EB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396" y="1146753"/>
            <a:ext cx="6968971" cy="4579344"/>
          </a:xfrm>
        </p:spPr>
      </p:pic>
    </p:spTree>
    <p:extLst>
      <p:ext uri="{BB962C8B-B14F-4D97-AF65-F5344CB8AC3E}">
        <p14:creationId xmlns:p14="http://schemas.microsoft.com/office/powerpoint/2010/main" val="2714753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53F4-85A9-45A7-B284-C20345D31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184"/>
            <a:ext cx="10515600" cy="931015"/>
          </a:xfrm>
        </p:spPr>
        <p:txBody>
          <a:bodyPr/>
          <a:lstStyle/>
          <a:p>
            <a:pPr algn="ctr"/>
            <a:r>
              <a:rPr lang="en-AT" b="1" dirty="0" err="1">
                <a:solidFill>
                  <a:schemeClr val="accent2">
                    <a:lumMod val="50000"/>
                  </a:schemeClr>
                </a:solidFill>
              </a:rPr>
              <a:t>Skewn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e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s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A82417-2BC0-49CE-AF55-7D6E1B82C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08" y="3771090"/>
            <a:ext cx="10323251" cy="294372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976185-8BF3-48CC-85D8-C1DE3AF0CF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44"/>
          <a:stretch/>
        </p:blipFill>
        <p:spPr>
          <a:xfrm>
            <a:off x="586666" y="1397093"/>
            <a:ext cx="10431331" cy="222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33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1D9B7-CEAA-40F5-BCE2-078E6A46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DE85E7-7FD6-4D0A-AB71-E1016CA94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16" y="1763149"/>
            <a:ext cx="9796432" cy="356345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840233-037E-4B62-A59F-1780D6FA83C3}"/>
              </a:ext>
            </a:extLst>
          </p:cNvPr>
          <p:cNvSpPr txBox="1"/>
          <p:nvPr/>
        </p:nvSpPr>
        <p:spPr>
          <a:xfrm>
            <a:off x="2180134" y="1744099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highlight>
                  <a:srgbClr val="FFFF00"/>
                </a:highlight>
              </a:rPr>
              <a:t>normal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ADFCC-4AF1-4E45-9AA3-2E2DE5C4A38C}"/>
              </a:ext>
            </a:extLst>
          </p:cNvPr>
          <p:cNvSpPr txBox="1"/>
          <p:nvPr/>
        </p:nvSpPr>
        <p:spPr>
          <a:xfrm>
            <a:off x="5594138" y="1793926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highlight>
                  <a:srgbClr val="FFFF00"/>
                </a:highlight>
              </a:rPr>
              <a:t>Left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776FC-57E9-4596-BF44-023C20C39693}"/>
              </a:ext>
            </a:extLst>
          </p:cNvPr>
          <p:cNvSpPr txBox="1"/>
          <p:nvPr/>
        </p:nvSpPr>
        <p:spPr>
          <a:xfrm>
            <a:off x="8878512" y="1763149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highlight>
                  <a:srgbClr val="FFFF00"/>
                </a:highlight>
              </a:rPr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151387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BF29E-BBE7-4C6C-986C-56119F9C3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038687"/>
          </a:xfrm>
        </p:spPr>
        <p:txBody>
          <a:bodyPr/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K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u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r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o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s</a:t>
            </a:r>
            <a:r>
              <a:rPr lang="en-AT" b="1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de-AT" b="1" dirty="0">
                <a:solidFill>
                  <a:schemeClr val="accent2">
                    <a:lumMod val="50000"/>
                  </a:schemeClr>
                </a:solidFill>
              </a:rPr>
              <a:t>s</a:t>
            </a:r>
          </a:p>
        </p:txBody>
      </p:sp>
      <p:pic>
        <p:nvPicPr>
          <p:cNvPr id="5" name="Content Placeholder 4" descr="A picture containing object, mirror&#10;&#10;Description automatically generated">
            <a:extLst>
              <a:ext uri="{FF2B5EF4-FFF2-40B4-BE49-F238E27FC236}">
                <a16:creationId xmlns:a16="http://schemas.microsoft.com/office/drawing/2014/main" id="{9FA108B6-5A76-40D1-9A3F-1798F8E1F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994" y="4012305"/>
            <a:ext cx="8784011" cy="278163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ECE9A3-F5DD-4352-92CB-AFB0B5C7B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23" y="955861"/>
            <a:ext cx="6896100" cy="26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114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3674-003D-4538-80A2-9FDA2339E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Histogram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457C8F-CDFF-4665-B52B-8794DB40A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0"/>
          <a:stretch/>
        </p:blipFill>
        <p:spPr>
          <a:xfrm>
            <a:off x="1970057" y="1622506"/>
            <a:ext cx="8251886" cy="4870369"/>
          </a:xfrm>
        </p:spPr>
      </p:pic>
    </p:spTree>
    <p:extLst>
      <p:ext uri="{BB962C8B-B14F-4D97-AF65-F5344CB8AC3E}">
        <p14:creationId xmlns:p14="http://schemas.microsoft.com/office/powerpoint/2010/main" val="706025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89FD3-8E1C-4A74-8D84-381D8B9D0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Histogram</a:t>
            </a:r>
            <a:endParaRPr lang="de-A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482371-BA38-4EAE-AA21-84B8AC0FB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776" y="2103578"/>
            <a:ext cx="7148448" cy="4018441"/>
          </a:xfrm>
        </p:spPr>
      </p:pic>
    </p:spTree>
    <p:extLst>
      <p:ext uri="{BB962C8B-B14F-4D97-AF65-F5344CB8AC3E}">
        <p14:creationId xmlns:p14="http://schemas.microsoft.com/office/powerpoint/2010/main" val="308705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EAE20-5525-457F-9A33-459BA7354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Confidence Interval (CI)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82725-82AB-4242-88C4-79BB59BE5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de-AT" sz="18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r>
              <a:rPr lang="en-US" sz="1800" b="0" i="0" u="none" strike="noStrike" baseline="0" dirty="0">
                <a:latin typeface="Tahoma" panose="020B0604030504040204" pitchFamily="34" charset="0"/>
              </a:rPr>
              <a:t>Every parameter of a distribution can usually be calculated following a particular algorithm. </a:t>
            </a:r>
          </a:p>
          <a:p>
            <a:endParaRPr lang="en-AT" sz="1800" b="0" i="0" u="none" strike="noStrike" baseline="0" dirty="0">
              <a:latin typeface="Tahoma" panose="020B0604030504040204" pitchFamily="34" charset="0"/>
            </a:endParaRPr>
          </a:p>
          <a:p>
            <a:r>
              <a:rPr lang="en-US" sz="1800" b="0" i="0" u="none" strike="noStrike" baseline="0" dirty="0">
                <a:latin typeface="Tahoma" panose="020B0604030504040204" pitchFamily="34" charset="0"/>
              </a:rPr>
              <a:t>However, the sample is just a subset of all cases we are interested in (= population) </a:t>
            </a:r>
            <a:endParaRPr lang="en-AT" sz="1800" b="0" i="0" u="none" strike="noStrike" baseline="0" dirty="0">
              <a:latin typeface="Tahoma" panose="020B0604030504040204" pitchFamily="34" charset="0"/>
            </a:endParaRPr>
          </a:p>
          <a:p>
            <a:endParaRPr lang="en-AT" sz="1800" b="0" i="0" u="none" strike="noStrike" baseline="0" dirty="0">
              <a:latin typeface="Tahoma" panose="020B0604030504040204" pitchFamily="34" charset="0"/>
            </a:endParaRPr>
          </a:p>
          <a:p>
            <a:r>
              <a:rPr lang="en-US" sz="1800" b="0" i="0" u="none" strike="noStrike" baseline="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</a:rPr>
              <a:t>Problem: </a:t>
            </a:r>
            <a:r>
              <a:rPr lang="en-US" sz="1800" b="0" i="0" u="none" strike="noStrike" baseline="0" dirty="0">
                <a:latin typeface="Tahoma" panose="020B0604030504040204" pitchFamily="34" charset="0"/>
              </a:rPr>
              <a:t>Estimating parameters of the population based on parameters of the sample. </a:t>
            </a:r>
          </a:p>
          <a:p>
            <a:endParaRPr lang="en-AT" sz="1800" dirty="0">
              <a:latin typeface="Tahoma" panose="020B0604030504040204" pitchFamily="34" charset="0"/>
            </a:endParaRPr>
          </a:p>
          <a:p>
            <a:r>
              <a:rPr lang="en-US" sz="1800" i="0" u="none" strike="noStrike" baseline="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</a:rPr>
              <a:t>Solution: </a:t>
            </a:r>
            <a:r>
              <a:rPr lang="en-US" sz="1800" i="0" u="none" strike="noStrike" baseline="0" dirty="0">
                <a:latin typeface="Tahoma" panose="020B0604030504040204" pitchFamily="34" charset="0"/>
              </a:rPr>
              <a:t>Define an interval within which the parameter of the population is located with a probability of p (usually 95%). </a:t>
            </a:r>
            <a:endParaRPr lang="en-AT" sz="1800" i="0" u="none" strike="noStrike" baseline="0" dirty="0">
              <a:latin typeface="Tahoma" panose="020B0604030504040204" pitchFamily="34" charset="0"/>
            </a:endParaRPr>
          </a:p>
          <a:p>
            <a:endParaRPr lang="en-AT" sz="1800" dirty="0">
              <a:latin typeface="Tahoma" panose="020B0604030504040204" pitchFamily="34" charset="0"/>
            </a:endParaRP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739083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EAE20-5525-457F-9A33-459BA7354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Confidence Interval (CI)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82725-82AB-4242-88C4-79BB59BE5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latin typeface="Tahoma" panose="020B0604030504040204" pitchFamily="34" charset="0"/>
              </a:rPr>
              <a:t>How to calculate confidence intervals depends on distributions (and </a:t>
            </a:r>
            <a:r>
              <a:rPr lang="en-US" sz="1800" b="0" i="0" u="none" strike="noStrike" baseline="0" dirty="0" err="1">
                <a:latin typeface="Tahoma" panose="020B0604030504040204" pitchFamily="34" charset="0"/>
              </a:rPr>
              <a:t>paramter</a:t>
            </a:r>
            <a:r>
              <a:rPr lang="en-US" sz="1800" b="0" i="0" u="none" strike="noStrike" baseline="0" dirty="0">
                <a:latin typeface="Tahoma" panose="020B0604030504040204" pitchFamily="34" charset="0"/>
              </a:rPr>
              <a:t>, of course) </a:t>
            </a:r>
            <a:endParaRPr lang="en-AT" sz="1800" dirty="0">
              <a:latin typeface="Tahoma" panose="020B0604030504040204" pitchFamily="34" charset="0"/>
            </a:endParaRPr>
          </a:p>
          <a:p>
            <a:endParaRPr lang="de-A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47B79-D90E-45F4-872E-68F5449BA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1" y="2594930"/>
            <a:ext cx="5513033" cy="37169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AF2BD0-945C-4766-A8F7-BC449B089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89" y="3263894"/>
            <a:ext cx="5486411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911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C812-EA28-4CF9-B632-CF421BF5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47" y="-127970"/>
            <a:ext cx="10515600" cy="1325563"/>
          </a:xfrm>
        </p:spPr>
        <p:txBody>
          <a:bodyPr/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Bootstrap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88D26-0571-49BF-B237-F080894C2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de-AT" sz="18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1CC62-A8E8-48B8-987F-D7D8CB60F5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9" t="422" r="404" b="876"/>
          <a:stretch/>
        </p:blipFill>
        <p:spPr>
          <a:xfrm>
            <a:off x="151280" y="1505287"/>
            <a:ext cx="11744886" cy="50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405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E135-595E-428E-A652-FA799068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A4648BB-B13C-4DD2-B653-516841BCA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47" y="365125"/>
            <a:ext cx="11023853" cy="5668122"/>
          </a:xfrm>
        </p:spPr>
      </p:pic>
    </p:spTree>
    <p:extLst>
      <p:ext uri="{BB962C8B-B14F-4D97-AF65-F5344CB8AC3E}">
        <p14:creationId xmlns:p14="http://schemas.microsoft.com/office/powerpoint/2010/main" val="3469942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347B-B719-4AFA-B95B-EE88CF81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Schedule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84D61-5782-48AC-9A6D-F7E8DC8A2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sz="3200" b="1" dirty="0"/>
              <a:t> 1</a:t>
            </a:r>
            <a:r>
              <a:rPr lang="en-GB" sz="3200" b="1" dirty="0"/>
              <a:t>0</a:t>
            </a:r>
            <a:r>
              <a:rPr lang="en-AT" sz="3200" b="1" dirty="0"/>
              <a:t> Sesssions  </a:t>
            </a:r>
          </a:p>
          <a:p>
            <a:pPr marL="0" indent="0">
              <a:buNone/>
            </a:pPr>
            <a:endParaRPr lang="en-AT" sz="18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AT" sz="3200" b="1" dirty="0">
                <a:solidFill>
                  <a:prstClr val="black"/>
                </a:solidFill>
                <a:latin typeface="Calibri" panose="020F0502020204030204"/>
              </a:rPr>
              <a:t> Duration: 1.5 – 2 hours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AT" sz="1800" dirty="0"/>
              <a:t>E</a:t>
            </a:r>
            <a:r>
              <a:rPr lang="en-AT" sz="1800" dirty="0" err="1"/>
              <a:t>xcercises</a:t>
            </a:r>
            <a:r>
              <a:rPr lang="en-AT" sz="1800" dirty="0"/>
              <a:t> and  questions </a:t>
            </a:r>
            <a:r>
              <a:rPr lang="en-AT" sz="1800" dirty="0">
                <a:sym typeface="Wingdings" panose="05000000000000000000" pitchFamily="2" charset="2"/>
              </a:rPr>
              <a:t> 30 minutes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AT" sz="1800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T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Excer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AT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ise for each session</a:t>
            </a:r>
          </a:p>
          <a:p>
            <a:pPr marL="0" indent="0">
              <a:buNone/>
            </a:pPr>
            <a:endParaRPr lang="de-AT" sz="1800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A892349-A415-4808-BCF9-8532BFE1B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9" y="1825625"/>
            <a:ext cx="4311327" cy="290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410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8B6BEE9-D81D-491F-BBA1-FE57EC2AC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80" y="454772"/>
            <a:ext cx="11566746" cy="619704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4B20B9-281C-4059-8C10-18BEDDAC0148}"/>
              </a:ext>
            </a:extLst>
          </p:cNvPr>
          <p:cNvSpPr txBox="1"/>
          <p:nvPr/>
        </p:nvSpPr>
        <p:spPr>
          <a:xfrm>
            <a:off x="7038975" y="6282480"/>
            <a:ext cx="2750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Central limit theorem (CLT)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BDAAF-AF01-40E2-8A5E-4FB3ED00E206}"/>
              </a:ext>
            </a:extLst>
          </p:cNvPr>
          <p:cNvSpPr txBox="1"/>
          <p:nvPr/>
        </p:nvSpPr>
        <p:spPr>
          <a:xfrm>
            <a:off x="7600950" y="3996480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Sample means</a:t>
            </a:r>
          </a:p>
        </p:txBody>
      </p:sp>
    </p:spTree>
    <p:extLst>
      <p:ext uri="{BB962C8B-B14F-4D97-AF65-F5344CB8AC3E}">
        <p14:creationId xmlns:p14="http://schemas.microsoft.com/office/powerpoint/2010/main" val="602989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FCD98-C3E5-4889-83DD-62435F92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Bar Chart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9817443-C749-4DED-A539-8E1F09181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36" y="1890925"/>
            <a:ext cx="5987369" cy="424224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EA678-D9C0-42F4-BC0B-E7F6DE021A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9" r="11482"/>
          <a:stretch/>
        </p:blipFill>
        <p:spPr>
          <a:xfrm>
            <a:off x="7961971" y="3429000"/>
            <a:ext cx="352378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041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C6BAB-E06C-4C0C-827C-01D68C8E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4310F-716A-4704-9B15-0BE94C82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819275"/>
            <a:ext cx="5715000" cy="321945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E915B5-6301-4FDF-8C2B-A9CC6BF26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66024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899440E-D378-4ECB-A798-FF6D8EFB82E1}"/>
              </a:ext>
            </a:extLst>
          </p:cNvPr>
          <p:cNvSpPr/>
          <p:nvPr/>
        </p:nvSpPr>
        <p:spPr>
          <a:xfrm>
            <a:off x="3429000" y="910192"/>
            <a:ext cx="5476875" cy="51665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51BC5-1572-4939-A2B4-0A716A7E8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900"/>
            <a:ext cx="10515600" cy="601138"/>
          </a:xfrm>
        </p:spPr>
        <p:txBody>
          <a:bodyPr>
            <a:normAutofit fontScale="90000"/>
          </a:bodyPr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Sessions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1B01F-56DD-4E70-98BD-CC11DFB8B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0" y="910192"/>
            <a:ext cx="4355237" cy="539572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AT" dirty="0"/>
              <a:t> Introduction to statistics </a:t>
            </a:r>
            <a:endParaRPr lang="fa-IR" dirty="0"/>
          </a:p>
          <a:p>
            <a:pPr marL="514350" indent="-514350">
              <a:buFont typeface="+mj-lt"/>
              <a:buAutoNum type="arabicPeriod"/>
            </a:pPr>
            <a:r>
              <a:rPr lang="de-AT" dirty="0"/>
              <a:t> Introduction to R I</a:t>
            </a:r>
            <a:endParaRPr lang="fa-IR" dirty="0"/>
          </a:p>
          <a:p>
            <a:pPr marL="514350" indent="-514350">
              <a:buFont typeface="+mj-lt"/>
              <a:buAutoNum type="arabicPeriod"/>
            </a:pPr>
            <a:r>
              <a:rPr lang="de-AT" dirty="0"/>
              <a:t>Introduction to R  II</a:t>
            </a:r>
            <a:endParaRPr lang="fa-IR" dirty="0"/>
          </a:p>
          <a:p>
            <a:pPr marL="514350" indent="-514350">
              <a:buFont typeface="+mj-lt"/>
              <a:buAutoNum type="arabicPeriod"/>
            </a:pPr>
            <a:r>
              <a:rPr lang="de-AT" dirty="0"/>
              <a:t>Student’s t-test</a:t>
            </a:r>
            <a:endParaRPr lang="fa-IR" dirty="0"/>
          </a:p>
          <a:p>
            <a:pPr marL="514350" indent="-514350">
              <a:buFont typeface="+mj-lt"/>
              <a:buAutoNum type="arabicPeriod"/>
            </a:pPr>
            <a:r>
              <a:rPr lang="de-AT" dirty="0"/>
              <a:t>Analysis of Variance</a:t>
            </a:r>
            <a:endParaRPr lang="fa-IR" dirty="0"/>
          </a:p>
          <a:p>
            <a:pPr marL="514350" indent="-514350">
              <a:buFont typeface="+mj-lt"/>
              <a:buAutoNum type="arabicPeriod"/>
            </a:pPr>
            <a:r>
              <a:rPr lang="de-AT" dirty="0"/>
              <a:t>Non-parametric tests</a:t>
            </a:r>
            <a:endParaRPr lang="fa-IR" dirty="0"/>
          </a:p>
          <a:p>
            <a:pPr marL="514350" indent="-514350" algn="l">
              <a:buFont typeface="+mj-lt"/>
              <a:buAutoNum type="arabicPeriod"/>
            </a:pPr>
            <a:r>
              <a:rPr lang="de-AT" dirty="0"/>
              <a:t> Bivariate analys</a:t>
            </a:r>
            <a:r>
              <a:rPr lang="en-AT" dirty="0"/>
              <a:t>e</a:t>
            </a:r>
            <a:r>
              <a:rPr lang="de-AT" dirty="0"/>
              <a:t>s</a:t>
            </a:r>
            <a:endParaRPr lang="en-AT" dirty="0"/>
          </a:p>
          <a:p>
            <a:pPr marL="514350" indent="-514350">
              <a:buFont typeface="+mj-lt"/>
              <a:buAutoNum type="arabicPeriod"/>
            </a:pPr>
            <a:r>
              <a:rPr lang="de-AT" dirty="0"/>
              <a:t>Data visualization</a:t>
            </a:r>
            <a:r>
              <a:rPr lang="en-AT" dirty="0"/>
              <a:t> </a:t>
            </a:r>
            <a:r>
              <a:rPr lang="de-AT" dirty="0"/>
              <a:t>I</a:t>
            </a:r>
            <a:endParaRPr lang="en-AT" dirty="0"/>
          </a:p>
          <a:p>
            <a:pPr marL="514350" indent="-514350">
              <a:buFont typeface="+mj-lt"/>
              <a:buAutoNum type="arabicPeriod"/>
            </a:pPr>
            <a:r>
              <a:rPr lang="de-AT" dirty="0"/>
              <a:t>Data visualization</a:t>
            </a:r>
            <a:r>
              <a:rPr lang="en-AT" dirty="0"/>
              <a:t> </a:t>
            </a:r>
            <a:r>
              <a:rPr lang="de-AT" dirty="0"/>
              <a:t>II</a:t>
            </a:r>
            <a:endParaRPr lang="fa-IR" dirty="0"/>
          </a:p>
          <a:p>
            <a:pPr marL="514350" indent="-514350">
              <a:buFont typeface="+mj-lt"/>
              <a:buAutoNum type="arabicPeriod"/>
            </a:pPr>
            <a:r>
              <a:rPr lang="de-AT" dirty="0"/>
              <a:t> Multivariate Analys</a:t>
            </a:r>
            <a:r>
              <a:rPr lang="en-AT" dirty="0"/>
              <a:t>e</a:t>
            </a:r>
            <a:r>
              <a:rPr lang="de-AT" dirty="0"/>
              <a:t>s</a:t>
            </a:r>
            <a:endParaRPr lang="en-AT" dirty="0"/>
          </a:p>
          <a:p>
            <a:pPr marL="514350" indent="-514350" algn="l">
              <a:buFont typeface="+mj-lt"/>
              <a:buAutoNum type="arabicPeriod"/>
            </a:pPr>
            <a:endParaRPr lang="de-A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2DCAD0D-31D7-4C12-A0B5-1063524FDFE0}"/>
              </a:ext>
            </a:extLst>
          </p:cNvPr>
          <p:cNvSpPr txBox="1">
            <a:spLocks/>
          </p:cNvSpPr>
          <p:nvPr/>
        </p:nvSpPr>
        <p:spPr>
          <a:xfrm>
            <a:off x="6441489" y="781235"/>
            <a:ext cx="4355237" cy="5395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AT" dirty="0"/>
          </a:p>
          <a:p>
            <a:pPr marL="514350" indent="-514350">
              <a:buFont typeface="+mj-lt"/>
              <a:buAutoNum type="arabicPeriod" startAt="10"/>
            </a:pPr>
            <a:endParaRPr lang="fa-IR" dirty="0"/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58647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216B76-147E-4FE1-BB55-64E7D7041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614" y="365124"/>
            <a:ext cx="4139079" cy="6340476"/>
          </a:xfrm>
        </p:spPr>
      </p:pic>
    </p:spTree>
    <p:extLst>
      <p:ext uri="{BB962C8B-B14F-4D97-AF65-F5344CB8AC3E}">
        <p14:creationId xmlns:p14="http://schemas.microsoft.com/office/powerpoint/2010/main" val="3954163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B5F-A520-47B9-B261-2C08BFED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Statistics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095D-99A6-4254-BDC1-546AC419E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>
                <a:solidFill>
                  <a:schemeClr val="accent2">
                    <a:lumMod val="50000"/>
                  </a:schemeClr>
                </a:solidFill>
              </a:rPr>
              <a:t>Statistics: </a:t>
            </a:r>
            <a:r>
              <a:rPr lang="en-AT" dirty="0"/>
              <a:t>C</a:t>
            </a:r>
            <a:r>
              <a:rPr lang="en-US" dirty="0" err="1"/>
              <a:t>ollection</a:t>
            </a:r>
            <a:r>
              <a:rPr lang="en-US" dirty="0"/>
              <a:t>, organization, analysis, interpretation and presentation of data</a:t>
            </a:r>
            <a:endParaRPr lang="en-AT" dirty="0"/>
          </a:p>
          <a:p>
            <a:endParaRPr lang="en-AT" dirty="0"/>
          </a:p>
          <a:p>
            <a:r>
              <a:rPr lang="en-AT" dirty="0" err="1">
                <a:solidFill>
                  <a:schemeClr val="accent2">
                    <a:lumMod val="50000"/>
                  </a:schemeClr>
                </a:solidFill>
              </a:rPr>
              <a:t>Biostatistic</a:t>
            </a:r>
            <a:r>
              <a:rPr lang="en-AT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n-AT" dirty="0"/>
              <a:t>A</a:t>
            </a:r>
            <a:r>
              <a:rPr lang="de-AT" dirty="0"/>
              <a:t>pplication of</a:t>
            </a:r>
            <a:r>
              <a:rPr lang="en-AT" dirty="0"/>
              <a:t> </a:t>
            </a:r>
            <a:r>
              <a:rPr lang="en-US" dirty="0"/>
              <a:t>statistical methods to the solution of biological problems</a:t>
            </a:r>
            <a:endParaRPr lang="de-A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857A9-A8E0-4EBF-A90E-E6E1344A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210" y="4257677"/>
            <a:ext cx="3467098" cy="260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23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208B-18AD-4AD9-91FC-D135B9CE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1DBC8F6B-0F98-4A4C-BC7F-FCE1A750A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5781" cy="6858000"/>
          </a:xfrm>
        </p:spPr>
      </p:pic>
    </p:spTree>
    <p:extLst>
      <p:ext uri="{BB962C8B-B14F-4D97-AF65-F5344CB8AC3E}">
        <p14:creationId xmlns:p14="http://schemas.microsoft.com/office/powerpoint/2010/main" val="2684568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1080</Words>
  <Application>Microsoft Office PowerPoint</Application>
  <PresentationFormat>Widescreen</PresentationFormat>
  <Paragraphs>200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Courier</vt:lpstr>
      <vt:lpstr>Tahoma</vt:lpstr>
      <vt:lpstr>Office Theme</vt:lpstr>
      <vt:lpstr>Biostatistics and data analysis</vt:lpstr>
      <vt:lpstr>PowerPoint Presentation</vt:lpstr>
      <vt:lpstr>PowerPoint Presentation</vt:lpstr>
      <vt:lpstr>Requirements</vt:lpstr>
      <vt:lpstr>Schedule</vt:lpstr>
      <vt:lpstr>Sessions</vt:lpstr>
      <vt:lpstr>PowerPoint Presentation</vt:lpstr>
      <vt:lpstr>Statistics</vt:lpstr>
      <vt:lpstr>PowerPoint Presentation</vt:lpstr>
      <vt:lpstr>PowerPoint Presentation</vt:lpstr>
      <vt:lpstr>Population</vt:lpstr>
      <vt:lpstr>Sample</vt:lpstr>
      <vt:lpstr>Collection</vt:lpstr>
      <vt:lpstr>PowerPoint Presentation</vt:lpstr>
      <vt:lpstr>PowerPoint Presentation</vt:lpstr>
      <vt:lpstr>Technical Replicates</vt:lpstr>
      <vt:lpstr>Technical Replicates</vt:lpstr>
      <vt:lpstr>Biological Replicates</vt:lpstr>
      <vt:lpstr>Measurements</vt:lpstr>
      <vt:lpstr>Organization</vt:lpstr>
      <vt:lpstr>Central Tendency  (Descriptive statistics)</vt:lpstr>
      <vt:lpstr>Dispersion (Descriptive Statistics)</vt:lpstr>
      <vt:lpstr>Quartile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Box-Plot</vt:lpstr>
      <vt:lpstr>Box-plot</vt:lpstr>
      <vt:lpstr>Box-plot</vt:lpstr>
      <vt:lpstr>Statistical Inference</vt:lpstr>
      <vt:lpstr>Variable</vt:lpstr>
      <vt:lpstr>Variable</vt:lpstr>
      <vt:lpstr>Metric Scale</vt:lpstr>
      <vt:lpstr>Distribution</vt:lpstr>
      <vt:lpstr>Distribution</vt:lpstr>
      <vt:lpstr>Probability Distribution</vt:lpstr>
      <vt:lpstr>Normal distribution</vt:lpstr>
      <vt:lpstr>PowerPoint Presentation</vt:lpstr>
      <vt:lpstr>Skewness</vt:lpstr>
      <vt:lpstr>PowerPoint Presentation</vt:lpstr>
      <vt:lpstr>Kurtosis</vt:lpstr>
      <vt:lpstr>Histogram</vt:lpstr>
      <vt:lpstr>Histogram</vt:lpstr>
      <vt:lpstr>Confidence Interval (CI)</vt:lpstr>
      <vt:lpstr>Confidence Interval (CI)</vt:lpstr>
      <vt:lpstr>Bootstrap</vt:lpstr>
      <vt:lpstr>PowerPoint Presentation</vt:lpstr>
      <vt:lpstr>PowerPoint Presentation</vt:lpstr>
      <vt:lpstr>Bar Chart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Biostatistics</dc:title>
  <dc:creator>kian jenab</dc:creator>
  <cp:lastModifiedBy>Kian Jenab</cp:lastModifiedBy>
  <cp:revision>161</cp:revision>
  <dcterms:created xsi:type="dcterms:W3CDTF">2020-04-24T17:16:32Z</dcterms:created>
  <dcterms:modified xsi:type="dcterms:W3CDTF">2023-09-13T20:40:32Z</dcterms:modified>
</cp:coreProperties>
</file>